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Catamaran"/>
      <p:regular r:id="rId48"/>
      <p:bold r:id="rId49"/>
    </p:embeddedFont>
    <p:embeddedFont>
      <p:font typeface="Cormorant Garamond"/>
      <p:regular r:id="rId50"/>
      <p:bold r:id="rId51"/>
      <p:italic r:id="rId52"/>
      <p:boldItalic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Actor"/>
      <p:regular r:id="rId62"/>
    </p:embeddedFont>
    <p:embeddedFont>
      <p:font typeface="Carrois Gothic"/>
      <p:regular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tamaran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Catamara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ctor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regular.fntdata"/><Relationship Id="rId63" Type="http://schemas.openxmlformats.org/officeDocument/2006/relationships/font" Target="fonts/CarroisGothic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RobotoMono-bold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morantGaramond-bold.fntdata"/><Relationship Id="rId50" Type="http://schemas.openxmlformats.org/officeDocument/2006/relationships/font" Target="fonts/CormorantGaramond-regular.fntdata"/><Relationship Id="rId53" Type="http://schemas.openxmlformats.org/officeDocument/2006/relationships/font" Target="fonts/CormorantGaramond-boldItalic.fntdata"/><Relationship Id="rId52" Type="http://schemas.openxmlformats.org/officeDocument/2006/relationships/font" Target="fonts/CormorantGaramond-italic.fntdata"/><Relationship Id="rId11" Type="http://schemas.openxmlformats.org/officeDocument/2006/relationships/slide" Target="slides/slide6.xml"/><Relationship Id="rId55" Type="http://schemas.openxmlformats.org/officeDocument/2006/relationships/font" Target="fonts/Nunito-bold.fntdata"/><Relationship Id="rId10" Type="http://schemas.openxmlformats.org/officeDocument/2006/relationships/slide" Target="slides/slide5.xml"/><Relationship Id="rId54" Type="http://schemas.openxmlformats.org/officeDocument/2006/relationships/font" Target="fonts/Nunito-regular.fntdata"/><Relationship Id="rId13" Type="http://schemas.openxmlformats.org/officeDocument/2006/relationships/slide" Target="slides/slide8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fdc46427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fdc46427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fdc46427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fdc46427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fdc46427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fdc46427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167356f8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167356f8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fdc46427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fdc46427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fdc46427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fdc46427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fdc46427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fdc46427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fdc46427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cfdc4642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fdc46427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fdc46427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fdc46427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fdc46427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fdc46427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fdc46427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fdc46427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cfdc46427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dc46427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dc46427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cfdc46427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cfdc46427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fdc46427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cfdc46427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fdc46427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fdc46427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9167356f8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9167356f8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fdc46427b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cfdc46427b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fdc46427b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fdc46427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9167356f8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9167356f8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fdc46427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cfdc46427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9167356f8b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9167356f8b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fdc46427b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fdc46427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fdc46427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fdc46427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9167356f8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9167356f8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fdc46427b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cfdc46427b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cfdc46427b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cfdc46427b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9167356f8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9167356f8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167356f8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167356f8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167356f8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167356f8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167356f8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167356f8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167356f8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167356f8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fdc46427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fdc46427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209950" y="1973375"/>
            <a:ext cx="52209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22075" y="3607673"/>
            <a:ext cx="25968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 rot="-501632">
            <a:off x="61839" y="547194"/>
            <a:ext cx="2616203" cy="30598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312773" y="1614750"/>
            <a:ext cx="5118000" cy="12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3773873" y="3011525"/>
            <a:ext cx="41958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 rot="218972">
            <a:off x="498312" y="1080158"/>
            <a:ext cx="2167997" cy="31918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6637771" y="813657"/>
            <a:ext cx="2790901" cy="4329242"/>
            <a:chOff x="6637771" y="813657"/>
            <a:chExt cx="2790901" cy="4329242"/>
          </a:xfrm>
        </p:grpSpPr>
        <p:sp>
          <p:nvSpPr>
            <p:cNvPr id="86" name="Google Shape;86;p13"/>
            <p:cNvSpPr/>
            <p:nvPr/>
          </p:nvSpPr>
          <p:spPr>
            <a:xfrm rot="10633695">
              <a:off x="6687249" y="877510"/>
              <a:ext cx="2691945" cy="2111476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 rot="5400000">
              <a:off x="6930780" y="2929642"/>
              <a:ext cx="2495841" cy="193067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822645" y="12387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924270" y="1238775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3" type="title"/>
          </p:nvPr>
        </p:nvSpPr>
        <p:spPr>
          <a:xfrm>
            <a:off x="822645" y="182230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1924270" y="1822300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5" type="title"/>
          </p:nvPr>
        </p:nvSpPr>
        <p:spPr>
          <a:xfrm>
            <a:off x="822645" y="240583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1924270" y="2405825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7" type="title"/>
          </p:nvPr>
        </p:nvSpPr>
        <p:spPr>
          <a:xfrm>
            <a:off x="822645" y="298935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1924270" y="2989350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9" type="title"/>
          </p:nvPr>
        </p:nvSpPr>
        <p:spPr>
          <a:xfrm>
            <a:off x="822645" y="3572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1924270" y="3572875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14" type="title"/>
          </p:nvPr>
        </p:nvSpPr>
        <p:spPr>
          <a:xfrm>
            <a:off x="822645" y="4156408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1924270" y="4156400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/>
          <p:nvPr>
            <p:ph idx="16" type="pic"/>
          </p:nvPr>
        </p:nvSpPr>
        <p:spPr>
          <a:xfrm rot="296116">
            <a:off x="6275206" y="1457120"/>
            <a:ext cx="2245726" cy="248694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>
            <a:off x="3838675" y="1569650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3838675" y="2258050"/>
            <a:ext cx="32331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720000" y="2624168"/>
            <a:ext cx="24510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2" type="subTitle"/>
          </p:nvPr>
        </p:nvSpPr>
        <p:spPr>
          <a:xfrm>
            <a:off x="3346538" y="2624168"/>
            <a:ext cx="24510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3" type="subTitle"/>
          </p:nvPr>
        </p:nvSpPr>
        <p:spPr>
          <a:xfrm>
            <a:off x="5973076" y="2624168"/>
            <a:ext cx="24510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720000" y="2146882"/>
            <a:ext cx="2451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subTitle"/>
          </p:nvPr>
        </p:nvSpPr>
        <p:spPr>
          <a:xfrm>
            <a:off x="3346539" y="2146882"/>
            <a:ext cx="2451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5973078" y="2146882"/>
            <a:ext cx="2451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5" name="Google Shape;115;p15"/>
          <p:cNvGrpSpPr/>
          <p:nvPr/>
        </p:nvGrpSpPr>
        <p:grpSpPr>
          <a:xfrm>
            <a:off x="6061017" y="-1666561"/>
            <a:ext cx="4791816" cy="3761930"/>
            <a:chOff x="6061017" y="-1666561"/>
            <a:chExt cx="4791816" cy="3761930"/>
          </a:xfrm>
        </p:grpSpPr>
        <p:grpSp>
          <p:nvGrpSpPr>
            <p:cNvPr id="116" name="Google Shape;116;p15"/>
            <p:cNvGrpSpPr/>
            <p:nvPr/>
          </p:nvGrpSpPr>
          <p:grpSpPr>
            <a:xfrm rot="-4677591">
              <a:off x="6989406" y="-1922390"/>
              <a:ext cx="2935038" cy="4273587"/>
              <a:chOff x="6419645" y="1529689"/>
              <a:chExt cx="3178817" cy="4628544"/>
            </a:xfrm>
          </p:grpSpPr>
          <p:sp>
            <p:nvSpPr>
              <p:cNvPr id="117" name="Google Shape;117;p15"/>
              <p:cNvSpPr/>
              <p:nvPr/>
            </p:nvSpPr>
            <p:spPr>
              <a:xfrm rot="5048997">
                <a:off x="7265155" y="1903826"/>
                <a:ext cx="2493578" cy="1928923"/>
              </a:xfrm>
              <a:custGeom>
                <a:rect b="b" l="l" r="r" t="t"/>
                <a:pathLst>
                  <a:path extrusionOk="0" h="1572850" w="2033272">
                    <a:moveTo>
                      <a:pt x="407950" y="1550837"/>
                    </a:moveTo>
                    <a:cubicBezTo>
                      <a:pt x="677960" y="1556099"/>
                      <a:pt x="947565" y="1562172"/>
                      <a:pt x="1217575" y="1565815"/>
                    </a:cubicBezTo>
                    <a:cubicBezTo>
                      <a:pt x="1353592" y="1567434"/>
                      <a:pt x="1490014" y="1569053"/>
                      <a:pt x="1626031" y="1571077"/>
                    </a:cubicBezTo>
                    <a:cubicBezTo>
                      <a:pt x="1760429" y="1572697"/>
                      <a:pt x="1894826" y="1575125"/>
                      <a:pt x="2029224" y="1568244"/>
                    </a:cubicBezTo>
                    <a:cubicBezTo>
                      <a:pt x="2030438" y="1568244"/>
                      <a:pt x="2032058" y="1568244"/>
                      <a:pt x="2033272" y="1568244"/>
                    </a:cubicBezTo>
                    <a:lnTo>
                      <a:pt x="2033272" y="0"/>
                    </a:lnTo>
                    <a:lnTo>
                      <a:pt x="59407" y="0"/>
                    </a:lnTo>
                    <a:cubicBezTo>
                      <a:pt x="46048" y="149781"/>
                      <a:pt x="35118" y="299966"/>
                      <a:pt x="26212" y="450152"/>
                    </a:cubicBezTo>
                    <a:cubicBezTo>
                      <a:pt x="10424" y="719757"/>
                      <a:pt x="1923" y="850106"/>
                      <a:pt x="304" y="1120116"/>
                    </a:cubicBezTo>
                    <a:cubicBezTo>
                      <a:pt x="-101" y="1186505"/>
                      <a:pt x="-101" y="1252895"/>
                      <a:pt x="304" y="1319689"/>
                    </a:cubicBezTo>
                    <a:cubicBezTo>
                      <a:pt x="2328" y="1580793"/>
                      <a:pt x="200281" y="1546789"/>
                      <a:pt x="407950" y="15508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 rot="-10553229">
                <a:off x="6491878" y="3953521"/>
                <a:ext cx="2691238" cy="2110921"/>
              </a:xfrm>
              <a:custGeom>
                <a:rect b="b" l="l" r="r" t="t"/>
                <a:pathLst>
                  <a:path extrusionOk="0" h="1408351" w="1795523">
                    <a:moveTo>
                      <a:pt x="603575" y="1408343"/>
                    </a:moveTo>
                    <a:cubicBezTo>
                      <a:pt x="835533" y="1408748"/>
                      <a:pt x="1568649" y="1395389"/>
                      <a:pt x="1699403" y="1382030"/>
                    </a:cubicBezTo>
                    <a:cubicBezTo>
                      <a:pt x="1711143" y="1380816"/>
                      <a:pt x="1725311" y="1371910"/>
                      <a:pt x="1726930" y="1358956"/>
                    </a:cubicBezTo>
                    <a:cubicBezTo>
                      <a:pt x="1749600" y="1158169"/>
                      <a:pt x="1760530" y="927830"/>
                      <a:pt x="1773079" y="726234"/>
                    </a:cubicBezTo>
                    <a:cubicBezTo>
                      <a:pt x="1786033" y="524637"/>
                      <a:pt x="1794129" y="322231"/>
                      <a:pt x="1795344" y="120229"/>
                    </a:cubicBezTo>
                    <a:cubicBezTo>
                      <a:pt x="1795748" y="80153"/>
                      <a:pt x="1795344" y="40076"/>
                      <a:pt x="1795344" y="0"/>
                    </a:cubicBezTo>
                    <a:lnTo>
                      <a:pt x="0" y="0"/>
                    </a:lnTo>
                    <a:lnTo>
                      <a:pt x="0" y="1389721"/>
                    </a:lnTo>
                    <a:cubicBezTo>
                      <a:pt x="200787" y="1401866"/>
                      <a:pt x="402384" y="1407938"/>
                      <a:pt x="603575" y="14083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15"/>
            <p:cNvSpPr/>
            <p:nvPr/>
          </p:nvSpPr>
          <p:spPr>
            <a:xfrm flipH="1" rot="3551797">
              <a:off x="7418558" y="-314124"/>
              <a:ext cx="2155798" cy="1507971"/>
            </a:xfrm>
            <a:custGeom>
              <a:rect b="b" l="l" r="r" t="t"/>
              <a:pathLst>
                <a:path extrusionOk="0" h="1230633" w="1759315">
                  <a:moveTo>
                    <a:pt x="24289" y="118610"/>
                  </a:moveTo>
                  <a:cubicBezTo>
                    <a:pt x="83391" y="326279"/>
                    <a:pt x="257056" y="516946"/>
                    <a:pt x="477679" y="547307"/>
                  </a:cubicBezTo>
                  <a:cubicBezTo>
                    <a:pt x="536781" y="555403"/>
                    <a:pt x="596289" y="553379"/>
                    <a:pt x="655796" y="555808"/>
                  </a:cubicBezTo>
                  <a:cubicBezTo>
                    <a:pt x="713280" y="557832"/>
                    <a:pt x="773192" y="563904"/>
                    <a:pt x="823389" y="594265"/>
                  </a:cubicBezTo>
                  <a:cubicBezTo>
                    <a:pt x="902732" y="642033"/>
                    <a:pt x="929045" y="735140"/>
                    <a:pt x="946047" y="820150"/>
                  </a:cubicBezTo>
                  <a:cubicBezTo>
                    <a:pt x="964264" y="910019"/>
                    <a:pt x="973169" y="1005150"/>
                    <a:pt x="1016079" y="1087326"/>
                  </a:cubicBezTo>
                  <a:cubicBezTo>
                    <a:pt x="1037130" y="1127403"/>
                    <a:pt x="1067491" y="1162621"/>
                    <a:pt x="1105543" y="1187315"/>
                  </a:cubicBezTo>
                  <a:cubicBezTo>
                    <a:pt x="1154526" y="1218891"/>
                    <a:pt x="1214033" y="1230225"/>
                    <a:pt x="1271921" y="1230630"/>
                  </a:cubicBezTo>
                  <a:cubicBezTo>
                    <a:pt x="1388912" y="1231035"/>
                    <a:pt x="1506712" y="1190149"/>
                    <a:pt x="1608725" y="1135094"/>
                  </a:cubicBezTo>
                  <a:cubicBezTo>
                    <a:pt x="1662160" y="1105948"/>
                    <a:pt x="1712357" y="1071539"/>
                    <a:pt x="1759315" y="1033081"/>
                  </a:cubicBezTo>
                  <a:lnTo>
                    <a:pt x="1759315" y="988957"/>
                  </a:lnTo>
                  <a:cubicBezTo>
                    <a:pt x="1732598" y="1010412"/>
                    <a:pt x="1704665" y="1030653"/>
                    <a:pt x="1676329" y="1050084"/>
                  </a:cubicBezTo>
                  <a:cubicBezTo>
                    <a:pt x="1584436" y="1112020"/>
                    <a:pt x="1482424" y="1158978"/>
                    <a:pt x="1373529" y="1180433"/>
                  </a:cubicBezTo>
                  <a:cubicBezTo>
                    <a:pt x="1273135" y="1200269"/>
                    <a:pt x="1154930" y="1197031"/>
                    <a:pt x="1082874" y="1113639"/>
                  </a:cubicBezTo>
                  <a:cubicBezTo>
                    <a:pt x="1029438" y="1051298"/>
                    <a:pt x="1015270" y="963049"/>
                    <a:pt x="1001506" y="884920"/>
                  </a:cubicBezTo>
                  <a:cubicBezTo>
                    <a:pt x="986933" y="802743"/>
                    <a:pt x="975193" y="715304"/>
                    <a:pt x="931473" y="642437"/>
                  </a:cubicBezTo>
                  <a:cubicBezTo>
                    <a:pt x="879253" y="555403"/>
                    <a:pt x="789384" y="519779"/>
                    <a:pt x="691825" y="511278"/>
                  </a:cubicBezTo>
                  <a:cubicBezTo>
                    <a:pt x="586169" y="502372"/>
                    <a:pt x="480917" y="514112"/>
                    <a:pt x="380928" y="470797"/>
                  </a:cubicBezTo>
                  <a:cubicBezTo>
                    <a:pt x="289036" y="431125"/>
                    <a:pt x="213336" y="360688"/>
                    <a:pt x="159092" y="277297"/>
                  </a:cubicBezTo>
                  <a:cubicBezTo>
                    <a:pt x="103632" y="191476"/>
                    <a:pt x="74081" y="97155"/>
                    <a:pt x="63556" y="0"/>
                  </a:cubicBezTo>
                  <a:lnTo>
                    <a:pt x="0" y="0"/>
                  </a:lnTo>
                  <a:cubicBezTo>
                    <a:pt x="5263" y="40076"/>
                    <a:pt x="12954" y="79748"/>
                    <a:pt x="24289" y="118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 flipH="1" rot="10800000">
            <a:off x="7398334" y="1045408"/>
            <a:ext cx="3040626" cy="4370314"/>
            <a:chOff x="7322134" y="1045408"/>
            <a:chExt cx="3040626" cy="4370314"/>
          </a:xfrm>
        </p:grpSpPr>
        <p:sp>
          <p:nvSpPr>
            <p:cNvPr id="123" name="Google Shape;123;p16"/>
            <p:cNvSpPr/>
            <p:nvPr/>
          </p:nvSpPr>
          <p:spPr>
            <a:xfrm rot="5048997">
              <a:off x="7161863" y="1419545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 rot="-10553229">
              <a:off x="7599290" y="3211010"/>
              <a:ext cx="2691238" cy="2110921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720000" y="1633625"/>
            <a:ext cx="31413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subTitle"/>
          </p:nvPr>
        </p:nvSpPr>
        <p:spPr>
          <a:xfrm>
            <a:off x="3937562" y="1633625"/>
            <a:ext cx="31413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3" type="subTitle"/>
          </p:nvPr>
        </p:nvSpPr>
        <p:spPr>
          <a:xfrm>
            <a:off x="720000" y="3361400"/>
            <a:ext cx="31413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4" type="subTitle"/>
          </p:nvPr>
        </p:nvSpPr>
        <p:spPr>
          <a:xfrm>
            <a:off x="3937563" y="3361400"/>
            <a:ext cx="31413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5" type="subTitle"/>
          </p:nvPr>
        </p:nvSpPr>
        <p:spPr>
          <a:xfrm>
            <a:off x="720000" y="1264075"/>
            <a:ext cx="3141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6" type="subTitle"/>
          </p:nvPr>
        </p:nvSpPr>
        <p:spPr>
          <a:xfrm>
            <a:off x="720000" y="2991925"/>
            <a:ext cx="3141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7" type="subTitle"/>
          </p:nvPr>
        </p:nvSpPr>
        <p:spPr>
          <a:xfrm>
            <a:off x="3937536" y="1264075"/>
            <a:ext cx="3141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8" type="subTitle"/>
          </p:nvPr>
        </p:nvSpPr>
        <p:spPr>
          <a:xfrm>
            <a:off x="3937536" y="2991925"/>
            <a:ext cx="3141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16"/>
          <p:cNvSpPr/>
          <p:nvPr>
            <p:ph idx="9" type="pic"/>
          </p:nvPr>
        </p:nvSpPr>
        <p:spPr>
          <a:xfrm rot="543544">
            <a:off x="7624228" y="1711478"/>
            <a:ext cx="1892000" cy="22683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0000" y="1633974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2" type="subTitle"/>
          </p:nvPr>
        </p:nvSpPr>
        <p:spPr>
          <a:xfrm>
            <a:off x="3406663" y="1633950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3" type="subTitle"/>
          </p:nvPr>
        </p:nvSpPr>
        <p:spPr>
          <a:xfrm>
            <a:off x="720000" y="3338005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4" type="subTitle"/>
          </p:nvPr>
        </p:nvSpPr>
        <p:spPr>
          <a:xfrm>
            <a:off x="3406663" y="3338000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5" type="subTitle"/>
          </p:nvPr>
        </p:nvSpPr>
        <p:spPr>
          <a:xfrm>
            <a:off x="6093326" y="1633950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6" type="subTitle"/>
          </p:nvPr>
        </p:nvSpPr>
        <p:spPr>
          <a:xfrm>
            <a:off x="6093326" y="3338000"/>
            <a:ext cx="2326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7" type="subTitle"/>
          </p:nvPr>
        </p:nvSpPr>
        <p:spPr>
          <a:xfrm>
            <a:off x="720000" y="1209675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8" type="subTitle"/>
          </p:nvPr>
        </p:nvSpPr>
        <p:spPr>
          <a:xfrm>
            <a:off x="3406663" y="1209675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9" type="subTitle"/>
          </p:nvPr>
        </p:nvSpPr>
        <p:spPr>
          <a:xfrm>
            <a:off x="6093326" y="1209675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3" type="subTitle"/>
          </p:nvPr>
        </p:nvSpPr>
        <p:spPr>
          <a:xfrm>
            <a:off x="720000" y="2910499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4" type="subTitle"/>
          </p:nvPr>
        </p:nvSpPr>
        <p:spPr>
          <a:xfrm>
            <a:off x="3406663" y="2910499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5" type="subTitle"/>
          </p:nvPr>
        </p:nvSpPr>
        <p:spPr>
          <a:xfrm>
            <a:off x="6093326" y="2910499"/>
            <a:ext cx="2326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0" name="Google Shape;150;p17"/>
          <p:cNvGrpSpPr/>
          <p:nvPr/>
        </p:nvGrpSpPr>
        <p:grpSpPr>
          <a:xfrm>
            <a:off x="7481002" y="-1395368"/>
            <a:ext cx="3125936" cy="2828599"/>
            <a:chOff x="7404802" y="-1319168"/>
            <a:chExt cx="3125936" cy="2828599"/>
          </a:xfrm>
        </p:grpSpPr>
        <p:grpSp>
          <p:nvGrpSpPr>
            <p:cNvPr id="151" name="Google Shape;151;p17"/>
            <p:cNvGrpSpPr/>
            <p:nvPr/>
          </p:nvGrpSpPr>
          <p:grpSpPr>
            <a:xfrm flipH="1">
              <a:off x="7404802" y="-1319168"/>
              <a:ext cx="3125936" cy="2828599"/>
              <a:chOff x="-418" y="-627057"/>
              <a:chExt cx="4061240" cy="3674937"/>
            </a:xfrm>
          </p:grpSpPr>
          <p:sp>
            <p:nvSpPr>
              <p:cNvPr id="152" name="Google Shape;152;p17"/>
              <p:cNvSpPr/>
              <p:nvPr/>
            </p:nvSpPr>
            <p:spPr>
              <a:xfrm rot="-10507386">
                <a:off x="978364" y="-504163"/>
                <a:ext cx="2989567" cy="2312598"/>
              </a:xfrm>
              <a:custGeom>
                <a:rect b="b" l="l" r="r" t="t"/>
                <a:pathLst>
                  <a:path extrusionOk="0" h="1572850" w="2033272">
                    <a:moveTo>
                      <a:pt x="407950" y="1550837"/>
                    </a:moveTo>
                    <a:cubicBezTo>
                      <a:pt x="677960" y="1556099"/>
                      <a:pt x="947565" y="1562172"/>
                      <a:pt x="1217575" y="1565815"/>
                    </a:cubicBezTo>
                    <a:cubicBezTo>
                      <a:pt x="1353592" y="1567434"/>
                      <a:pt x="1490014" y="1569053"/>
                      <a:pt x="1626031" y="1571077"/>
                    </a:cubicBezTo>
                    <a:cubicBezTo>
                      <a:pt x="1760429" y="1572697"/>
                      <a:pt x="1894826" y="1575125"/>
                      <a:pt x="2029224" y="1568244"/>
                    </a:cubicBezTo>
                    <a:cubicBezTo>
                      <a:pt x="2030438" y="1568244"/>
                      <a:pt x="2032058" y="1568244"/>
                      <a:pt x="2033272" y="1568244"/>
                    </a:cubicBezTo>
                    <a:lnTo>
                      <a:pt x="2033272" y="0"/>
                    </a:lnTo>
                    <a:lnTo>
                      <a:pt x="59407" y="0"/>
                    </a:lnTo>
                    <a:cubicBezTo>
                      <a:pt x="46048" y="149781"/>
                      <a:pt x="35118" y="299966"/>
                      <a:pt x="26212" y="450152"/>
                    </a:cubicBezTo>
                    <a:cubicBezTo>
                      <a:pt x="10424" y="719757"/>
                      <a:pt x="1923" y="850106"/>
                      <a:pt x="304" y="1120116"/>
                    </a:cubicBezTo>
                    <a:cubicBezTo>
                      <a:pt x="-101" y="1186505"/>
                      <a:pt x="-101" y="1252895"/>
                      <a:pt x="304" y="1319689"/>
                    </a:cubicBezTo>
                    <a:cubicBezTo>
                      <a:pt x="2328" y="1580793"/>
                      <a:pt x="200281" y="1546789"/>
                      <a:pt x="407950" y="15508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 flipH="1" rot="10800000">
                <a:off x="-418" y="935354"/>
                <a:ext cx="2693284" cy="2112527"/>
              </a:xfrm>
              <a:custGeom>
                <a:rect b="b" l="l" r="r" t="t"/>
                <a:pathLst>
                  <a:path extrusionOk="0" h="1408351" w="1795523">
                    <a:moveTo>
                      <a:pt x="603575" y="1408343"/>
                    </a:moveTo>
                    <a:cubicBezTo>
                      <a:pt x="835533" y="1408748"/>
                      <a:pt x="1568649" y="1395389"/>
                      <a:pt x="1699403" y="1382030"/>
                    </a:cubicBezTo>
                    <a:cubicBezTo>
                      <a:pt x="1711143" y="1380816"/>
                      <a:pt x="1725311" y="1371910"/>
                      <a:pt x="1726930" y="1358956"/>
                    </a:cubicBezTo>
                    <a:cubicBezTo>
                      <a:pt x="1749600" y="1158169"/>
                      <a:pt x="1760530" y="927830"/>
                      <a:pt x="1773079" y="726234"/>
                    </a:cubicBezTo>
                    <a:cubicBezTo>
                      <a:pt x="1786033" y="524637"/>
                      <a:pt x="1794129" y="322231"/>
                      <a:pt x="1795344" y="120229"/>
                    </a:cubicBezTo>
                    <a:cubicBezTo>
                      <a:pt x="1795748" y="80153"/>
                      <a:pt x="1795344" y="40076"/>
                      <a:pt x="1795344" y="0"/>
                    </a:cubicBezTo>
                    <a:lnTo>
                      <a:pt x="0" y="0"/>
                    </a:lnTo>
                    <a:lnTo>
                      <a:pt x="0" y="1389721"/>
                    </a:lnTo>
                    <a:cubicBezTo>
                      <a:pt x="200787" y="1401866"/>
                      <a:pt x="402384" y="1407938"/>
                      <a:pt x="603575" y="14083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154;p17"/>
            <p:cNvSpPr/>
            <p:nvPr/>
          </p:nvSpPr>
          <p:spPr>
            <a:xfrm flipH="1" rot="-1506890">
              <a:off x="8156934" y="-508800"/>
              <a:ext cx="1921978" cy="1573039"/>
            </a:xfrm>
            <a:custGeom>
              <a:rect b="b" l="l" r="r" t="t"/>
              <a:pathLst>
                <a:path extrusionOk="0" h="1047296" w="1279612">
                  <a:moveTo>
                    <a:pt x="1279612" y="0"/>
                  </a:moveTo>
                  <a:lnTo>
                    <a:pt x="1221724" y="0"/>
                  </a:lnTo>
                  <a:cubicBezTo>
                    <a:pt x="1180029" y="64365"/>
                    <a:pt x="1120926" y="116586"/>
                    <a:pt x="1090565" y="187833"/>
                  </a:cubicBezTo>
                  <a:cubicBezTo>
                    <a:pt x="1009198" y="377285"/>
                    <a:pt x="1160598" y="552164"/>
                    <a:pt x="1202698" y="729472"/>
                  </a:cubicBezTo>
                  <a:cubicBezTo>
                    <a:pt x="1222129" y="810030"/>
                    <a:pt x="1217676" y="904351"/>
                    <a:pt x="1141571" y="953738"/>
                  </a:cubicBezTo>
                  <a:cubicBezTo>
                    <a:pt x="1075587" y="996648"/>
                    <a:pt x="991791" y="1003125"/>
                    <a:pt x="915281" y="1005554"/>
                  </a:cubicBezTo>
                  <a:cubicBezTo>
                    <a:pt x="731496" y="1012031"/>
                    <a:pt x="546497" y="973169"/>
                    <a:pt x="380119" y="895041"/>
                  </a:cubicBezTo>
                  <a:cubicBezTo>
                    <a:pt x="338828" y="875609"/>
                    <a:pt x="299156" y="853750"/>
                    <a:pt x="260294" y="829866"/>
                  </a:cubicBezTo>
                  <a:cubicBezTo>
                    <a:pt x="221432" y="806386"/>
                    <a:pt x="183380" y="780883"/>
                    <a:pt x="141684" y="762667"/>
                  </a:cubicBezTo>
                  <a:cubicBezTo>
                    <a:pt x="97965" y="743641"/>
                    <a:pt x="47363" y="733115"/>
                    <a:pt x="0" y="740807"/>
                  </a:cubicBezTo>
                  <a:lnTo>
                    <a:pt x="0" y="771168"/>
                  </a:lnTo>
                  <a:cubicBezTo>
                    <a:pt x="40886" y="764286"/>
                    <a:pt x="86630" y="773597"/>
                    <a:pt x="122658" y="790194"/>
                  </a:cubicBezTo>
                  <a:cubicBezTo>
                    <a:pt x="164759" y="809625"/>
                    <a:pt x="202811" y="836343"/>
                    <a:pt x="242078" y="861441"/>
                  </a:cubicBezTo>
                  <a:cubicBezTo>
                    <a:pt x="280940" y="886135"/>
                    <a:pt x="322231" y="908399"/>
                    <a:pt x="363926" y="928235"/>
                  </a:cubicBezTo>
                  <a:cubicBezTo>
                    <a:pt x="533138" y="1008388"/>
                    <a:pt x="720161" y="1048869"/>
                    <a:pt x="907590" y="1047250"/>
                  </a:cubicBezTo>
                  <a:cubicBezTo>
                    <a:pt x="988552" y="1046440"/>
                    <a:pt x="1075587" y="1041178"/>
                    <a:pt x="1148858" y="1002721"/>
                  </a:cubicBezTo>
                  <a:cubicBezTo>
                    <a:pt x="1182457" y="984909"/>
                    <a:pt x="1212009" y="959001"/>
                    <a:pt x="1231440" y="926211"/>
                  </a:cubicBezTo>
                  <a:cubicBezTo>
                    <a:pt x="1255324" y="885730"/>
                    <a:pt x="1262205" y="837152"/>
                    <a:pt x="1259777" y="791004"/>
                  </a:cubicBezTo>
                  <a:cubicBezTo>
                    <a:pt x="1254514" y="693039"/>
                    <a:pt x="1210794" y="604385"/>
                    <a:pt x="1172742" y="516136"/>
                  </a:cubicBezTo>
                  <a:cubicBezTo>
                    <a:pt x="1135904" y="431530"/>
                    <a:pt x="1100280" y="333566"/>
                    <a:pt x="1124569" y="240863"/>
                  </a:cubicBezTo>
                  <a:cubicBezTo>
                    <a:pt x="1146429" y="156258"/>
                    <a:pt x="1217271" y="96750"/>
                    <a:pt x="1264634" y="25908"/>
                  </a:cubicBezTo>
                  <a:cubicBezTo>
                    <a:pt x="1269492" y="17407"/>
                    <a:pt x="1274755" y="8501"/>
                    <a:pt x="1279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 flipH="1" rot="10800000">
            <a:off x="-1033269" y="4676398"/>
            <a:ext cx="3607639" cy="1436394"/>
            <a:chOff x="2045668" y="1638010"/>
            <a:chExt cx="2436771" cy="970209"/>
          </a:xfrm>
        </p:grpSpPr>
        <p:sp>
          <p:nvSpPr>
            <p:cNvPr id="156" name="Google Shape;156;p17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6" name="Google Shape;166;p18"/>
          <p:cNvGrpSpPr/>
          <p:nvPr/>
        </p:nvGrpSpPr>
        <p:grpSpPr>
          <a:xfrm rot="6357007">
            <a:off x="6342498" y="2806819"/>
            <a:ext cx="4963791" cy="3765099"/>
            <a:chOff x="5998625" y="-1863876"/>
            <a:chExt cx="4963798" cy="3765104"/>
          </a:xfrm>
        </p:grpSpPr>
        <p:grpSp>
          <p:nvGrpSpPr>
            <p:cNvPr id="167" name="Google Shape;167;p18"/>
            <p:cNvGrpSpPr/>
            <p:nvPr/>
          </p:nvGrpSpPr>
          <p:grpSpPr>
            <a:xfrm rot="-4677591">
              <a:off x="7030952" y="-2209872"/>
              <a:ext cx="2899143" cy="4457094"/>
              <a:chOff x="6651736" y="1411092"/>
              <a:chExt cx="3139941" cy="4827293"/>
            </a:xfrm>
          </p:grpSpPr>
          <p:sp>
            <p:nvSpPr>
              <p:cNvPr id="168" name="Google Shape;168;p18"/>
              <p:cNvSpPr/>
              <p:nvPr/>
            </p:nvSpPr>
            <p:spPr>
              <a:xfrm rot="3343578">
                <a:off x="7048302" y="2019496"/>
                <a:ext cx="2491282" cy="1927146"/>
              </a:xfrm>
              <a:custGeom>
                <a:rect b="b" l="l" r="r" t="t"/>
                <a:pathLst>
                  <a:path extrusionOk="0" h="1572850" w="2033272">
                    <a:moveTo>
                      <a:pt x="407950" y="1550837"/>
                    </a:moveTo>
                    <a:cubicBezTo>
                      <a:pt x="677960" y="1556099"/>
                      <a:pt x="947565" y="1562172"/>
                      <a:pt x="1217575" y="1565815"/>
                    </a:cubicBezTo>
                    <a:cubicBezTo>
                      <a:pt x="1353592" y="1567434"/>
                      <a:pt x="1490014" y="1569053"/>
                      <a:pt x="1626031" y="1571077"/>
                    </a:cubicBezTo>
                    <a:cubicBezTo>
                      <a:pt x="1760429" y="1572697"/>
                      <a:pt x="1894826" y="1575125"/>
                      <a:pt x="2029224" y="1568244"/>
                    </a:cubicBezTo>
                    <a:cubicBezTo>
                      <a:pt x="2030438" y="1568244"/>
                      <a:pt x="2032058" y="1568244"/>
                      <a:pt x="2033272" y="1568244"/>
                    </a:cubicBezTo>
                    <a:lnTo>
                      <a:pt x="2033272" y="0"/>
                    </a:lnTo>
                    <a:lnTo>
                      <a:pt x="59407" y="0"/>
                    </a:lnTo>
                    <a:cubicBezTo>
                      <a:pt x="46048" y="149781"/>
                      <a:pt x="35118" y="299966"/>
                      <a:pt x="26212" y="450152"/>
                    </a:cubicBezTo>
                    <a:cubicBezTo>
                      <a:pt x="10424" y="719757"/>
                      <a:pt x="1923" y="850106"/>
                      <a:pt x="304" y="1120116"/>
                    </a:cubicBezTo>
                    <a:cubicBezTo>
                      <a:pt x="-101" y="1186505"/>
                      <a:pt x="-101" y="1252895"/>
                      <a:pt x="304" y="1319689"/>
                    </a:cubicBezTo>
                    <a:cubicBezTo>
                      <a:pt x="2328" y="1580793"/>
                      <a:pt x="200281" y="1546789"/>
                      <a:pt x="407950" y="15508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 rot="-8769146">
                <a:off x="6954519" y="3981939"/>
                <a:ext cx="2264611" cy="1776289"/>
              </a:xfrm>
              <a:custGeom>
                <a:rect b="b" l="l" r="r" t="t"/>
                <a:pathLst>
                  <a:path extrusionOk="0" h="1408351" w="1795523">
                    <a:moveTo>
                      <a:pt x="603575" y="1408343"/>
                    </a:moveTo>
                    <a:cubicBezTo>
                      <a:pt x="835533" y="1408748"/>
                      <a:pt x="1568649" y="1395389"/>
                      <a:pt x="1699403" y="1382030"/>
                    </a:cubicBezTo>
                    <a:cubicBezTo>
                      <a:pt x="1711143" y="1380816"/>
                      <a:pt x="1725311" y="1371910"/>
                      <a:pt x="1726930" y="1358956"/>
                    </a:cubicBezTo>
                    <a:cubicBezTo>
                      <a:pt x="1749600" y="1158169"/>
                      <a:pt x="1760530" y="927830"/>
                      <a:pt x="1773079" y="726234"/>
                    </a:cubicBezTo>
                    <a:cubicBezTo>
                      <a:pt x="1786033" y="524637"/>
                      <a:pt x="1794129" y="322231"/>
                      <a:pt x="1795344" y="120229"/>
                    </a:cubicBezTo>
                    <a:cubicBezTo>
                      <a:pt x="1795748" y="80153"/>
                      <a:pt x="1795344" y="40076"/>
                      <a:pt x="1795344" y="0"/>
                    </a:cubicBezTo>
                    <a:lnTo>
                      <a:pt x="0" y="0"/>
                    </a:lnTo>
                    <a:lnTo>
                      <a:pt x="0" y="1389721"/>
                    </a:lnTo>
                    <a:cubicBezTo>
                      <a:pt x="200787" y="1401866"/>
                      <a:pt x="402384" y="1407938"/>
                      <a:pt x="603575" y="14083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" name="Google Shape;170;p18"/>
            <p:cNvSpPr/>
            <p:nvPr/>
          </p:nvSpPr>
          <p:spPr>
            <a:xfrm flipH="1" rot="3551797">
              <a:off x="7418558" y="-456722"/>
              <a:ext cx="2155798" cy="1507971"/>
            </a:xfrm>
            <a:custGeom>
              <a:rect b="b" l="l" r="r" t="t"/>
              <a:pathLst>
                <a:path extrusionOk="0" h="1230633" w="1759315">
                  <a:moveTo>
                    <a:pt x="24289" y="118610"/>
                  </a:moveTo>
                  <a:cubicBezTo>
                    <a:pt x="83391" y="326279"/>
                    <a:pt x="257056" y="516946"/>
                    <a:pt x="477679" y="547307"/>
                  </a:cubicBezTo>
                  <a:cubicBezTo>
                    <a:pt x="536781" y="555403"/>
                    <a:pt x="596289" y="553379"/>
                    <a:pt x="655796" y="555808"/>
                  </a:cubicBezTo>
                  <a:cubicBezTo>
                    <a:pt x="713280" y="557832"/>
                    <a:pt x="773192" y="563904"/>
                    <a:pt x="823389" y="594265"/>
                  </a:cubicBezTo>
                  <a:cubicBezTo>
                    <a:pt x="902732" y="642033"/>
                    <a:pt x="929045" y="735140"/>
                    <a:pt x="946047" y="820150"/>
                  </a:cubicBezTo>
                  <a:cubicBezTo>
                    <a:pt x="964264" y="910019"/>
                    <a:pt x="973169" y="1005150"/>
                    <a:pt x="1016079" y="1087326"/>
                  </a:cubicBezTo>
                  <a:cubicBezTo>
                    <a:pt x="1037130" y="1127403"/>
                    <a:pt x="1067491" y="1162621"/>
                    <a:pt x="1105543" y="1187315"/>
                  </a:cubicBezTo>
                  <a:cubicBezTo>
                    <a:pt x="1154526" y="1218891"/>
                    <a:pt x="1214033" y="1230225"/>
                    <a:pt x="1271921" y="1230630"/>
                  </a:cubicBezTo>
                  <a:cubicBezTo>
                    <a:pt x="1388912" y="1231035"/>
                    <a:pt x="1506712" y="1190149"/>
                    <a:pt x="1608725" y="1135094"/>
                  </a:cubicBezTo>
                  <a:cubicBezTo>
                    <a:pt x="1662160" y="1105948"/>
                    <a:pt x="1712357" y="1071539"/>
                    <a:pt x="1759315" y="1033081"/>
                  </a:cubicBezTo>
                  <a:lnTo>
                    <a:pt x="1759315" y="988957"/>
                  </a:lnTo>
                  <a:cubicBezTo>
                    <a:pt x="1732598" y="1010412"/>
                    <a:pt x="1704665" y="1030653"/>
                    <a:pt x="1676329" y="1050084"/>
                  </a:cubicBezTo>
                  <a:cubicBezTo>
                    <a:pt x="1584436" y="1112020"/>
                    <a:pt x="1482424" y="1158978"/>
                    <a:pt x="1373529" y="1180433"/>
                  </a:cubicBezTo>
                  <a:cubicBezTo>
                    <a:pt x="1273135" y="1200269"/>
                    <a:pt x="1154930" y="1197031"/>
                    <a:pt x="1082874" y="1113639"/>
                  </a:cubicBezTo>
                  <a:cubicBezTo>
                    <a:pt x="1029438" y="1051298"/>
                    <a:pt x="1015270" y="963049"/>
                    <a:pt x="1001506" y="884920"/>
                  </a:cubicBezTo>
                  <a:cubicBezTo>
                    <a:pt x="986933" y="802743"/>
                    <a:pt x="975193" y="715304"/>
                    <a:pt x="931473" y="642437"/>
                  </a:cubicBezTo>
                  <a:cubicBezTo>
                    <a:pt x="879253" y="555403"/>
                    <a:pt x="789384" y="519779"/>
                    <a:pt x="691825" y="511278"/>
                  </a:cubicBezTo>
                  <a:cubicBezTo>
                    <a:pt x="586169" y="502372"/>
                    <a:pt x="480917" y="514112"/>
                    <a:pt x="380928" y="470797"/>
                  </a:cubicBezTo>
                  <a:cubicBezTo>
                    <a:pt x="289036" y="431125"/>
                    <a:pt x="213336" y="360688"/>
                    <a:pt x="159092" y="277297"/>
                  </a:cubicBezTo>
                  <a:cubicBezTo>
                    <a:pt x="103632" y="191476"/>
                    <a:pt x="74081" y="97155"/>
                    <a:pt x="63556" y="0"/>
                  </a:cubicBezTo>
                  <a:lnTo>
                    <a:pt x="0" y="0"/>
                  </a:lnTo>
                  <a:cubicBezTo>
                    <a:pt x="5263" y="40076"/>
                    <a:pt x="12954" y="79748"/>
                    <a:pt x="24289" y="118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 flipH="1" rot="5400000">
            <a:off x="7320531" y="-754777"/>
            <a:ext cx="3607639" cy="1436394"/>
            <a:chOff x="2045668" y="1638010"/>
            <a:chExt cx="2436771" cy="970209"/>
          </a:xfrm>
        </p:grpSpPr>
        <p:sp>
          <p:nvSpPr>
            <p:cNvPr id="172" name="Google Shape;172;p18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7398334" y="1426400"/>
            <a:ext cx="3012459" cy="3989322"/>
            <a:chOff x="7398334" y="1426400"/>
            <a:chExt cx="3012459" cy="3989322"/>
          </a:xfrm>
        </p:grpSpPr>
        <p:sp>
          <p:nvSpPr>
            <p:cNvPr id="182" name="Google Shape;182;p19"/>
            <p:cNvSpPr/>
            <p:nvPr/>
          </p:nvSpPr>
          <p:spPr>
            <a:xfrm flipH="1" rot="5751003">
              <a:off x="7238063" y="3112662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 flipH="1" rot="-244639">
              <a:off x="8142377" y="1502761"/>
              <a:ext cx="2209597" cy="173313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 rot="-6298447">
            <a:off x="7465655" y="1204429"/>
            <a:ext cx="2280999" cy="1595548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9" name="Google Shape;189;p20"/>
          <p:cNvGrpSpPr/>
          <p:nvPr/>
        </p:nvGrpSpPr>
        <p:grpSpPr>
          <a:xfrm>
            <a:off x="6061017" y="-1666561"/>
            <a:ext cx="4791816" cy="3761930"/>
            <a:chOff x="6061017" y="-1666561"/>
            <a:chExt cx="4791816" cy="3761930"/>
          </a:xfrm>
        </p:grpSpPr>
        <p:grpSp>
          <p:nvGrpSpPr>
            <p:cNvPr id="190" name="Google Shape;190;p20"/>
            <p:cNvGrpSpPr/>
            <p:nvPr/>
          </p:nvGrpSpPr>
          <p:grpSpPr>
            <a:xfrm rot="-4677591">
              <a:off x="6989406" y="-1922390"/>
              <a:ext cx="2935038" cy="4273587"/>
              <a:chOff x="6419645" y="1529689"/>
              <a:chExt cx="3178817" cy="4628544"/>
            </a:xfrm>
          </p:grpSpPr>
          <p:sp>
            <p:nvSpPr>
              <p:cNvPr id="191" name="Google Shape;191;p20"/>
              <p:cNvSpPr/>
              <p:nvPr/>
            </p:nvSpPr>
            <p:spPr>
              <a:xfrm rot="5048997">
                <a:off x="7265155" y="1903826"/>
                <a:ext cx="2493578" cy="1928923"/>
              </a:xfrm>
              <a:custGeom>
                <a:rect b="b" l="l" r="r" t="t"/>
                <a:pathLst>
                  <a:path extrusionOk="0" h="1572850" w="2033272">
                    <a:moveTo>
                      <a:pt x="407950" y="1550837"/>
                    </a:moveTo>
                    <a:cubicBezTo>
                      <a:pt x="677960" y="1556099"/>
                      <a:pt x="947565" y="1562172"/>
                      <a:pt x="1217575" y="1565815"/>
                    </a:cubicBezTo>
                    <a:cubicBezTo>
                      <a:pt x="1353592" y="1567434"/>
                      <a:pt x="1490014" y="1569053"/>
                      <a:pt x="1626031" y="1571077"/>
                    </a:cubicBezTo>
                    <a:cubicBezTo>
                      <a:pt x="1760429" y="1572697"/>
                      <a:pt x="1894826" y="1575125"/>
                      <a:pt x="2029224" y="1568244"/>
                    </a:cubicBezTo>
                    <a:cubicBezTo>
                      <a:pt x="2030438" y="1568244"/>
                      <a:pt x="2032058" y="1568244"/>
                      <a:pt x="2033272" y="1568244"/>
                    </a:cubicBezTo>
                    <a:lnTo>
                      <a:pt x="2033272" y="0"/>
                    </a:lnTo>
                    <a:lnTo>
                      <a:pt x="59407" y="0"/>
                    </a:lnTo>
                    <a:cubicBezTo>
                      <a:pt x="46048" y="149781"/>
                      <a:pt x="35118" y="299966"/>
                      <a:pt x="26212" y="450152"/>
                    </a:cubicBezTo>
                    <a:cubicBezTo>
                      <a:pt x="10424" y="719757"/>
                      <a:pt x="1923" y="850106"/>
                      <a:pt x="304" y="1120116"/>
                    </a:cubicBezTo>
                    <a:cubicBezTo>
                      <a:pt x="-101" y="1186505"/>
                      <a:pt x="-101" y="1252895"/>
                      <a:pt x="304" y="1319689"/>
                    </a:cubicBezTo>
                    <a:cubicBezTo>
                      <a:pt x="2328" y="1580793"/>
                      <a:pt x="200281" y="1546789"/>
                      <a:pt x="407950" y="15508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 rot="-10553229">
                <a:off x="6491878" y="3953521"/>
                <a:ext cx="2691238" cy="2110921"/>
              </a:xfrm>
              <a:custGeom>
                <a:rect b="b" l="l" r="r" t="t"/>
                <a:pathLst>
                  <a:path extrusionOk="0" h="1408351" w="1795523">
                    <a:moveTo>
                      <a:pt x="603575" y="1408343"/>
                    </a:moveTo>
                    <a:cubicBezTo>
                      <a:pt x="835533" y="1408748"/>
                      <a:pt x="1568649" y="1395389"/>
                      <a:pt x="1699403" y="1382030"/>
                    </a:cubicBezTo>
                    <a:cubicBezTo>
                      <a:pt x="1711143" y="1380816"/>
                      <a:pt x="1725311" y="1371910"/>
                      <a:pt x="1726930" y="1358956"/>
                    </a:cubicBezTo>
                    <a:cubicBezTo>
                      <a:pt x="1749600" y="1158169"/>
                      <a:pt x="1760530" y="927830"/>
                      <a:pt x="1773079" y="726234"/>
                    </a:cubicBezTo>
                    <a:cubicBezTo>
                      <a:pt x="1786033" y="524637"/>
                      <a:pt x="1794129" y="322231"/>
                      <a:pt x="1795344" y="120229"/>
                    </a:cubicBezTo>
                    <a:cubicBezTo>
                      <a:pt x="1795748" y="80153"/>
                      <a:pt x="1795344" y="40076"/>
                      <a:pt x="1795344" y="0"/>
                    </a:cubicBezTo>
                    <a:lnTo>
                      <a:pt x="0" y="0"/>
                    </a:lnTo>
                    <a:lnTo>
                      <a:pt x="0" y="1389721"/>
                    </a:lnTo>
                    <a:cubicBezTo>
                      <a:pt x="200787" y="1401866"/>
                      <a:pt x="402384" y="1407938"/>
                      <a:pt x="603575" y="14083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20"/>
            <p:cNvSpPr/>
            <p:nvPr/>
          </p:nvSpPr>
          <p:spPr>
            <a:xfrm flipH="1" rot="3551797">
              <a:off x="7418558" y="-456722"/>
              <a:ext cx="2155798" cy="1507971"/>
            </a:xfrm>
            <a:custGeom>
              <a:rect b="b" l="l" r="r" t="t"/>
              <a:pathLst>
                <a:path extrusionOk="0" h="1230633" w="1759315">
                  <a:moveTo>
                    <a:pt x="24289" y="118610"/>
                  </a:moveTo>
                  <a:cubicBezTo>
                    <a:pt x="83391" y="326279"/>
                    <a:pt x="257056" y="516946"/>
                    <a:pt x="477679" y="547307"/>
                  </a:cubicBezTo>
                  <a:cubicBezTo>
                    <a:pt x="536781" y="555403"/>
                    <a:pt x="596289" y="553379"/>
                    <a:pt x="655796" y="555808"/>
                  </a:cubicBezTo>
                  <a:cubicBezTo>
                    <a:pt x="713280" y="557832"/>
                    <a:pt x="773192" y="563904"/>
                    <a:pt x="823389" y="594265"/>
                  </a:cubicBezTo>
                  <a:cubicBezTo>
                    <a:pt x="902732" y="642033"/>
                    <a:pt x="929045" y="735140"/>
                    <a:pt x="946047" y="820150"/>
                  </a:cubicBezTo>
                  <a:cubicBezTo>
                    <a:pt x="964264" y="910019"/>
                    <a:pt x="973169" y="1005150"/>
                    <a:pt x="1016079" y="1087326"/>
                  </a:cubicBezTo>
                  <a:cubicBezTo>
                    <a:pt x="1037130" y="1127403"/>
                    <a:pt x="1067491" y="1162621"/>
                    <a:pt x="1105543" y="1187315"/>
                  </a:cubicBezTo>
                  <a:cubicBezTo>
                    <a:pt x="1154526" y="1218891"/>
                    <a:pt x="1214033" y="1230225"/>
                    <a:pt x="1271921" y="1230630"/>
                  </a:cubicBezTo>
                  <a:cubicBezTo>
                    <a:pt x="1388912" y="1231035"/>
                    <a:pt x="1506712" y="1190149"/>
                    <a:pt x="1608725" y="1135094"/>
                  </a:cubicBezTo>
                  <a:cubicBezTo>
                    <a:pt x="1662160" y="1105948"/>
                    <a:pt x="1712357" y="1071539"/>
                    <a:pt x="1759315" y="1033081"/>
                  </a:cubicBezTo>
                  <a:lnTo>
                    <a:pt x="1759315" y="988957"/>
                  </a:lnTo>
                  <a:cubicBezTo>
                    <a:pt x="1732598" y="1010412"/>
                    <a:pt x="1704665" y="1030653"/>
                    <a:pt x="1676329" y="1050084"/>
                  </a:cubicBezTo>
                  <a:cubicBezTo>
                    <a:pt x="1584436" y="1112020"/>
                    <a:pt x="1482424" y="1158978"/>
                    <a:pt x="1373529" y="1180433"/>
                  </a:cubicBezTo>
                  <a:cubicBezTo>
                    <a:pt x="1273135" y="1200269"/>
                    <a:pt x="1154930" y="1197031"/>
                    <a:pt x="1082874" y="1113639"/>
                  </a:cubicBezTo>
                  <a:cubicBezTo>
                    <a:pt x="1029438" y="1051298"/>
                    <a:pt x="1015270" y="963049"/>
                    <a:pt x="1001506" y="884920"/>
                  </a:cubicBezTo>
                  <a:cubicBezTo>
                    <a:pt x="986933" y="802743"/>
                    <a:pt x="975193" y="715304"/>
                    <a:pt x="931473" y="642437"/>
                  </a:cubicBezTo>
                  <a:cubicBezTo>
                    <a:pt x="879253" y="555403"/>
                    <a:pt x="789384" y="519779"/>
                    <a:pt x="691825" y="511278"/>
                  </a:cubicBezTo>
                  <a:cubicBezTo>
                    <a:pt x="586169" y="502372"/>
                    <a:pt x="480917" y="514112"/>
                    <a:pt x="380928" y="470797"/>
                  </a:cubicBezTo>
                  <a:cubicBezTo>
                    <a:pt x="289036" y="431125"/>
                    <a:pt x="213336" y="360688"/>
                    <a:pt x="159092" y="277297"/>
                  </a:cubicBezTo>
                  <a:cubicBezTo>
                    <a:pt x="103632" y="191476"/>
                    <a:pt x="74081" y="97155"/>
                    <a:pt x="63556" y="0"/>
                  </a:cubicBezTo>
                  <a:lnTo>
                    <a:pt x="0" y="0"/>
                  </a:lnTo>
                  <a:cubicBezTo>
                    <a:pt x="5263" y="40076"/>
                    <a:pt x="12954" y="79748"/>
                    <a:pt x="24289" y="118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3970975" y="3188300"/>
            <a:ext cx="4383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496475" y="2166900"/>
            <a:ext cx="1332600" cy="841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>
            <p:ph idx="3" type="pic"/>
          </p:nvPr>
        </p:nvSpPr>
        <p:spPr>
          <a:xfrm rot="219078">
            <a:off x="394227" y="669055"/>
            <a:ext cx="2760504" cy="40645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1"/>
          <p:cNvGrpSpPr/>
          <p:nvPr/>
        </p:nvGrpSpPr>
        <p:grpSpPr>
          <a:xfrm rot="10800000">
            <a:off x="7398334" y="1426400"/>
            <a:ext cx="3012459" cy="3989322"/>
            <a:chOff x="7398334" y="1426400"/>
            <a:chExt cx="3012459" cy="3989322"/>
          </a:xfrm>
        </p:grpSpPr>
        <p:sp>
          <p:nvSpPr>
            <p:cNvPr id="197" name="Google Shape;197;p21"/>
            <p:cNvSpPr/>
            <p:nvPr/>
          </p:nvSpPr>
          <p:spPr>
            <a:xfrm flipH="1" rot="5751003">
              <a:off x="7238063" y="3112662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 flipH="1" rot="-244639">
              <a:off x="8142377" y="1502761"/>
              <a:ext cx="2209597" cy="173313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>
            <p:ph type="title"/>
          </p:nvPr>
        </p:nvSpPr>
        <p:spPr>
          <a:xfrm>
            <a:off x="3616263" y="647300"/>
            <a:ext cx="39495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3616225" y="1583026"/>
            <a:ext cx="3949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/>
        </p:nvSpPr>
        <p:spPr>
          <a:xfrm>
            <a:off x="2979775" y="3939975"/>
            <a:ext cx="5222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000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22"/>
          <p:cNvSpPr/>
          <p:nvPr>
            <p:ph idx="2" type="pic"/>
          </p:nvPr>
        </p:nvSpPr>
        <p:spPr>
          <a:xfrm rot="-567090">
            <a:off x="169388" y="1198911"/>
            <a:ext cx="2349393" cy="28168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4"/>
          <p:cNvGrpSpPr/>
          <p:nvPr/>
        </p:nvGrpSpPr>
        <p:grpSpPr>
          <a:xfrm flipH="1">
            <a:off x="-1103991" y="1426400"/>
            <a:ext cx="3012459" cy="3989322"/>
            <a:chOff x="7398334" y="1426400"/>
            <a:chExt cx="3012459" cy="3989322"/>
          </a:xfrm>
        </p:grpSpPr>
        <p:sp>
          <p:nvSpPr>
            <p:cNvPr id="211" name="Google Shape;211;p24"/>
            <p:cNvSpPr/>
            <p:nvPr/>
          </p:nvSpPr>
          <p:spPr>
            <a:xfrm flipH="1" rot="5751003">
              <a:off x="7238063" y="3112662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 flipH="1" rot="-244639">
              <a:off x="8142377" y="1502761"/>
              <a:ext cx="2209597" cy="173313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4"/>
          <p:cNvSpPr/>
          <p:nvPr/>
        </p:nvSpPr>
        <p:spPr>
          <a:xfrm flipH="1" rot="6298447">
            <a:off x="-439851" y="1204429"/>
            <a:ext cx="2280999" cy="1595548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24"/>
          <p:cNvGrpSpPr/>
          <p:nvPr/>
        </p:nvGrpSpPr>
        <p:grpSpPr>
          <a:xfrm>
            <a:off x="5601031" y="-121702"/>
            <a:ext cx="3607639" cy="1436394"/>
            <a:chOff x="2045668" y="1638010"/>
            <a:chExt cx="2436771" cy="970209"/>
          </a:xfrm>
        </p:grpSpPr>
        <p:sp>
          <p:nvSpPr>
            <p:cNvPr id="215" name="Google Shape;215;p24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0"/>
            <a:ext cx="56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 rot="5400000">
            <a:off x="7320506" y="1094298"/>
            <a:ext cx="3607639" cy="1436394"/>
            <a:chOff x="2045668" y="1638010"/>
            <a:chExt cx="2436771" cy="970209"/>
          </a:xfrm>
        </p:grpSpPr>
        <p:sp>
          <p:nvSpPr>
            <p:cNvPr id="25" name="Google Shape;25;p5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5"/>
          <p:cNvGrpSpPr/>
          <p:nvPr/>
        </p:nvGrpSpPr>
        <p:grpSpPr>
          <a:xfrm>
            <a:off x="7322134" y="1045408"/>
            <a:ext cx="3040626" cy="4370314"/>
            <a:chOff x="7322134" y="1045408"/>
            <a:chExt cx="3040626" cy="4370314"/>
          </a:xfrm>
        </p:grpSpPr>
        <p:sp>
          <p:nvSpPr>
            <p:cNvPr id="33" name="Google Shape;33;p5"/>
            <p:cNvSpPr/>
            <p:nvPr/>
          </p:nvSpPr>
          <p:spPr>
            <a:xfrm rot="5048997">
              <a:off x="7161863" y="1419545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rot="-10553229">
              <a:off x="7599290" y="3211010"/>
              <a:ext cx="2691238" cy="2110921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3807977" y="2617700"/>
            <a:ext cx="2842500" cy="19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713225" y="2617700"/>
            <a:ext cx="2842500" cy="19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13225" y="1967850"/>
            <a:ext cx="284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3807987" y="1967850"/>
            <a:ext cx="284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5" type="pic"/>
          </p:nvPr>
        </p:nvSpPr>
        <p:spPr>
          <a:xfrm rot="-327557">
            <a:off x="7180171" y="1933925"/>
            <a:ext cx="1891982" cy="226840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6"/>
          <p:cNvGrpSpPr/>
          <p:nvPr/>
        </p:nvGrpSpPr>
        <p:grpSpPr>
          <a:xfrm>
            <a:off x="7398334" y="1426400"/>
            <a:ext cx="3012459" cy="3989322"/>
            <a:chOff x="7398334" y="1426400"/>
            <a:chExt cx="3012459" cy="3989322"/>
          </a:xfrm>
        </p:grpSpPr>
        <p:sp>
          <p:nvSpPr>
            <p:cNvPr id="44" name="Google Shape;44;p6"/>
            <p:cNvSpPr/>
            <p:nvPr/>
          </p:nvSpPr>
          <p:spPr>
            <a:xfrm flipH="1" rot="5751003">
              <a:off x="7238063" y="3112662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 flipH="1" rot="-244639">
              <a:off x="8142377" y="1502761"/>
              <a:ext cx="2209597" cy="173313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9875" y="1275986"/>
            <a:ext cx="40512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7"/>
          <p:cNvSpPr/>
          <p:nvPr>
            <p:ph idx="2" type="pic"/>
          </p:nvPr>
        </p:nvSpPr>
        <p:spPr>
          <a:xfrm rot="-220697">
            <a:off x="5648738" y="543846"/>
            <a:ext cx="2787041" cy="406437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445025"/>
            <a:ext cx="40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5" name="Google Shape;55;p8"/>
          <p:cNvGrpSpPr/>
          <p:nvPr/>
        </p:nvGrpSpPr>
        <p:grpSpPr>
          <a:xfrm flipH="1">
            <a:off x="-1103991" y="1426400"/>
            <a:ext cx="3012459" cy="3989322"/>
            <a:chOff x="7398334" y="1426400"/>
            <a:chExt cx="3012459" cy="3989322"/>
          </a:xfrm>
        </p:grpSpPr>
        <p:sp>
          <p:nvSpPr>
            <p:cNvPr id="56" name="Google Shape;56;p8"/>
            <p:cNvSpPr/>
            <p:nvPr/>
          </p:nvSpPr>
          <p:spPr>
            <a:xfrm flipH="1" rot="5751003">
              <a:off x="7238063" y="3112662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 rot="-244639">
              <a:off x="8142377" y="1502761"/>
              <a:ext cx="2209597" cy="173313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 flipH="1" rot="6298447">
            <a:off x="-439851" y="1204429"/>
            <a:ext cx="2280999" cy="1595548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" name="Google Shape;63;p9"/>
          <p:cNvGrpSpPr/>
          <p:nvPr/>
        </p:nvGrpSpPr>
        <p:grpSpPr>
          <a:xfrm rot="5400000">
            <a:off x="7320506" y="1094298"/>
            <a:ext cx="3607639" cy="1436394"/>
            <a:chOff x="2045668" y="1638010"/>
            <a:chExt cx="2436771" cy="970209"/>
          </a:xfrm>
        </p:grpSpPr>
        <p:sp>
          <p:nvSpPr>
            <p:cNvPr id="64" name="Google Shape;64;p9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9"/>
          <p:cNvGrpSpPr/>
          <p:nvPr/>
        </p:nvGrpSpPr>
        <p:grpSpPr>
          <a:xfrm>
            <a:off x="7322134" y="1045408"/>
            <a:ext cx="3040626" cy="4370314"/>
            <a:chOff x="7322134" y="1045408"/>
            <a:chExt cx="3040626" cy="4370314"/>
          </a:xfrm>
        </p:grpSpPr>
        <p:sp>
          <p:nvSpPr>
            <p:cNvPr id="72" name="Google Shape;72;p9"/>
            <p:cNvSpPr/>
            <p:nvPr/>
          </p:nvSpPr>
          <p:spPr>
            <a:xfrm rot="5048997">
              <a:off x="7161863" y="1419545"/>
              <a:ext cx="2493578" cy="1928923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 rot="-10553229">
              <a:off x="7599290" y="3211010"/>
              <a:ext cx="2691238" cy="2110921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rois Gothic"/>
              <a:buNone/>
              <a:defRPr b="1" sz="30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■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■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■"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search/math?searchtype=author&amp;query=Girondo,+E" TargetMode="External"/><Relationship Id="rId4" Type="http://schemas.openxmlformats.org/officeDocument/2006/relationships/hyperlink" Target="https://arxiv.org/search/math?searchtype=author&amp;query=Gonz%C3%A1lez-Diez,+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5"/>
          <p:cNvGrpSpPr/>
          <p:nvPr/>
        </p:nvGrpSpPr>
        <p:grpSpPr>
          <a:xfrm>
            <a:off x="-203523" y="-121705"/>
            <a:ext cx="3175350" cy="5267335"/>
            <a:chOff x="-203523" y="-132059"/>
            <a:chExt cx="3175350" cy="5267335"/>
          </a:xfrm>
        </p:grpSpPr>
        <p:sp>
          <p:nvSpPr>
            <p:cNvPr id="227" name="Google Shape;227;p25"/>
            <p:cNvSpPr/>
            <p:nvPr/>
          </p:nvSpPr>
          <p:spPr>
            <a:xfrm rot="-10507386">
              <a:off x="-110632" y="-916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5"/>
          <p:cNvSpPr txBox="1"/>
          <p:nvPr>
            <p:ph type="ctrTitle"/>
          </p:nvPr>
        </p:nvSpPr>
        <p:spPr>
          <a:xfrm>
            <a:off x="3124675" y="1453425"/>
            <a:ext cx="5828100" cy="14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1"/>
                </a:solidFill>
              </a:rPr>
              <a:t>Distinguishing filling curve types via special metrics</a:t>
            </a:r>
            <a:r>
              <a:rPr lang="en" sz="4400">
                <a:solidFill>
                  <a:schemeClr val="accent1"/>
                </a:solidFill>
              </a:rPr>
              <a:t> 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4522075" y="2889825"/>
            <a:ext cx="3296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Sayantika Mondal,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Graduate Center, CUNY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5"/>
          <p:cNvGrpSpPr/>
          <p:nvPr/>
        </p:nvGrpSpPr>
        <p:grpSpPr>
          <a:xfrm>
            <a:off x="5601031" y="-121702"/>
            <a:ext cx="3607639" cy="1436394"/>
            <a:chOff x="2045668" y="1638010"/>
            <a:chExt cx="2436771" cy="970209"/>
          </a:xfrm>
        </p:grpSpPr>
        <p:sp>
          <p:nvSpPr>
            <p:cNvPr id="232" name="Google Shape;232;p25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5"/>
          <p:cNvSpPr/>
          <p:nvPr/>
        </p:nvSpPr>
        <p:spPr>
          <a:xfrm rot="-500852">
            <a:off x="179992" y="388545"/>
            <a:ext cx="2616116" cy="305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0" name="Google Shape;240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923" l="11826" r="10569" t="14911"/>
          <a:stretch/>
        </p:blipFill>
        <p:spPr>
          <a:xfrm rot="-501736">
            <a:off x="76043" y="545835"/>
            <a:ext cx="2616216" cy="3059697"/>
          </a:xfrm>
          <a:prstGeom prst="rect">
            <a:avLst/>
          </a:prstGeom>
        </p:spPr>
      </p:pic>
      <p:sp>
        <p:nvSpPr>
          <p:cNvPr id="241" name="Google Shape;241;p25"/>
          <p:cNvSpPr/>
          <p:nvPr/>
        </p:nvSpPr>
        <p:spPr>
          <a:xfrm rot="-4495153">
            <a:off x="2020402" y="-250072"/>
            <a:ext cx="2282139" cy="1596346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 flipH="1" rot="-10332591">
            <a:off x="-647826" y="3907711"/>
            <a:ext cx="1982501" cy="162257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4341025" y="3779525"/>
            <a:ext cx="3395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(joint work with Ara Basmajian)</a:t>
            </a:r>
            <a:endParaRPr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2662975" y="4219025"/>
            <a:ext cx="6545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April 26, 2024 </a:t>
            </a:r>
            <a:endParaRPr>
              <a:solidFill>
                <a:schemeClr val="accent1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Arizona State University</a:t>
            </a:r>
            <a:endParaRPr>
              <a:solidFill>
                <a:schemeClr val="accent1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4"/>
          <p:cNvGrpSpPr/>
          <p:nvPr/>
        </p:nvGrpSpPr>
        <p:grpSpPr>
          <a:xfrm flipH="1" rot="5400000">
            <a:off x="6450031" y="-1129477"/>
            <a:ext cx="3607639" cy="1436394"/>
            <a:chOff x="2045668" y="1638010"/>
            <a:chExt cx="2436771" cy="970209"/>
          </a:xfrm>
        </p:grpSpPr>
        <p:sp>
          <p:nvSpPr>
            <p:cNvPr id="394" name="Google Shape;394;p34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1" name="Google Shape;401;p34"/>
          <p:cNvCxnSpPr/>
          <p:nvPr/>
        </p:nvCxnSpPr>
        <p:spPr>
          <a:xfrm>
            <a:off x="1500625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4"/>
          <p:cNvCxnSpPr/>
          <p:nvPr/>
        </p:nvCxnSpPr>
        <p:spPr>
          <a:xfrm>
            <a:off x="3978423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4"/>
          <p:cNvCxnSpPr/>
          <p:nvPr/>
        </p:nvCxnSpPr>
        <p:spPr>
          <a:xfrm>
            <a:off x="6456223" y="2973675"/>
            <a:ext cx="11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4"/>
          <p:cNvCxnSpPr/>
          <p:nvPr/>
        </p:nvCxnSpPr>
        <p:spPr>
          <a:xfrm rot="10800000">
            <a:off x="3333063" y="3279504"/>
            <a:ext cx="0" cy="83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4"/>
          <p:cNvCxnSpPr/>
          <p:nvPr/>
        </p:nvCxnSpPr>
        <p:spPr>
          <a:xfrm rot="10800000">
            <a:off x="5810839" y="3279504"/>
            <a:ext cx="0" cy="83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4"/>
          <p:cNvSpPr txBox="1"/>
          <p:nvPr>
            <p:ph idx="4294967295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Types</a:t>
            </a: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774150" y="1443325"/>
            <a:ext cx="7650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 curves are said to be of the same topological type if there is a mapping class group element taking one to the other.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8" name="Google Shape;408;p34"/>
          <p:cNvPicPr preferRelativeResize="0"/>
          <p:nvPr/>
        </p:nvPicPr>
        <p:blipFill rotWithShape="1">
          <a:blip r:embed="rId3">
            <a:alphaModFix/>
          </a:blip>
          <a:srcRect b="26528" l="12433" r="15737" t="23076"/>
          <a:stretch/>
        </p:blipFill>
        <p:spPr>
          <a:xfrm>
            <a:off x="1059499" y="3173013"/>
            <a:ext cx="2112384" cy="10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4"/>
          <p:cNvPicPr preferRelativeResize="0"/>
          <p:nvPr/>
        </p:nvPicPr>
        <p:blipFill rotWithShape="1">
          <a:blip r:embed="rId4">
            <a:alphaModFix/>
          </a:blip>
          <a:srcRect b="26708" l="13716" r="16265" t="22898"/>
          <a:stretch/>
        </p:blipFill>
        <p:spPr>
          <a:xfrm>
            <a:off x="3462938" y="3132625"/>
            <a:ext cx="2218051" cy="112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 rotWithShape="1">
          <a:blip r:embed="rId5">
            <a:alphaModFix/>
          </a:blip>
          <a:srcRect b="25296" l="13452" r="16040" t="23066"/>
          <a:stretch/>
        </p:blipFill>
        <p:spPr>
          <a:xfrm>
            <a:off x="6030999" y="3092225"/>
            <a:ext cx="2179599" cy="11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 txBox="1"/>
          <p:nvPr/>
        </p:nvSpPr>
        <p:spPr>
          <a:xfrm>
            <a:off x="5375550" y="4220875"/>
            <a:ext cx="87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Same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2897775" y="4220875"/>
            <a:ext cx="87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13" name="Google Shape;413;p34"/>
          <p:cNvGrpSpPr/>
          <p:nvPr/>
        </p:nvGrpSpPr>
        <p:grpSpPr>
          <a:xfrm flipH="1" rot="9347521">
            <a:off x="-1937618" y="3096520"/>
            <a:ext cx="2896958" cy="3762199"/>
            <a:chOff x="-203523" y="1010941"/>
            <a:chExt cx="3175350" cy="4124335"/>
          </a:xfrm>
        </p:grpSpPr>
        <p:sp>
          <p:nvSpPr>
            <p:cNvPr id="414" name="Google Shape;414;p34"/>
            <p:cNvSpPr/>
            <p:nvPr/>
          </p:nvSpPr>
          <p:spPr>
            <a:xfrm rot="-10507386">
              <a:off x="-110632" y="113383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21" name="Google Shape;421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345" r="27350" t="0"/>
          <a:stretch/>
        </p:blipFill>
        <p:spPr>
          <a:xfrm rot="219167">
            <a:off x="394203" y="669092"/>
            <a:ext cx="2760604" cy="406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5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423" name="Google Shape;423;p35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5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4123375" y="3340700"/>
            <a:ext cx="43836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Constructing Filling curves</a:t>
            </a:r>
            <a:endParaRPr b="1" sz="45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5648875" y="2319300"/>
            <a:ext cx="1332600" cy="841800"/>
          </a:xfrm>
          <a:prstGeom prst="rect">
            <a:avLst/>
          </a:prstGeom>
          <a:solidFill>
            <a:srgbClr val="FFF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02</a:t>
            </a:r>
            <a:endParaRPr b="1" sz="60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Minimal filling curve</a:t>
            </a:r>
            <a:endParaRPr sz="3000"/>
          </a:p>
        </p:txBody>
      </p:sp>
      <p:sp>
        <p:nvSpPr>
          <p:cNvPr id="438" name="Google Shape;438;p36"/>
          <p:cNvSpPr txBox="1"/>
          <p:nvPr/>
        </p:nvSpPr>
        <p:spPr>
          <a:xfrm>
            <a:off x="515625" y="1231525"/>
            <a:ext cx="61266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Definition:</a:t>
            </a:r>
            <a:r>
              <a:rPr lang="en" sz="1300">
                <a:solidFill>
                  <a:srgbClr val="00C3B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rgbClr val="00C3B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C3B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Filling curve with the minimum self intersection number on a given surface.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413425" y="2291450"/>
            <a:ext cx="71148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For a closed surface of genus g, this curve is unique and has intersection number 2g - 1. (C. Arettines , 2015).</a:t>
            </a:r>
            <a:endParaRPr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 complement is exactly one disk!</a:t>
            </a:r>
            <a:endParaRPr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 extend this construction to surfaces with boundaries (genus g and n boundary components).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Intersection number = 2g − 1 + max {0 , (n − 1)}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Complement consists of annuli.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7"/>
          <p:cNvGrpSpPr/>
          <p:nvPr/>
        </p:nvGrpSpPr>
        <p:grpSpPr>
          <a:xfrm>
            <a:off x="-2542498" y="-201155"/>
            <a:ext cx="3175350" cy="5267335"/>
            <a:chOff x="-203523" y="-132059"/>
            <a:chExt cx="3175350" cy="5267335"/>
          </a:xfrm>
        </p:grpSpPr>
        <p:sp>
          <p:nvSpPr>
            <p:cNvPr id="445" name="Google Shape;445;p37"/>
            <p:cNvSpPr/>
            <p:nvPr/>
          </p:nvSpPr>
          <p:spPr>
            <a:xfrm rot="-10507386">
              <a:off x="-110632" y="-916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37"/>
          <p:cNvSpPr/>
          <p:nvPr/>
        </p:nvSpPr>
        <p:spPr>
          <a:xfrm flipH="1" rot="-238533">
            <a:off x="-975615" y="-249326"/>
            <a:ext cx="2283808" cy="1597514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7"/>
          <p:cNvSpPr/>
          <p:nvPr/>
        </p:nvSpPr>
        <p:spPr>
          <a:xfrm rot="-7122820">
            <a:off x="-1175293" y="3621971"/>
            <a:ext cx="1984276" cy="1624027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1: Separating Curve Case </a:t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728450" y="1425425"/>
            <a:ext cx="31668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Start with a (minimal) filling curve γ</a:t>
            </a:r>
            <a:r>
              <a:rPr baseline="-25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720000" y="2240763"/>
            <a:ext cx="333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Cut at an intersection point with a separating curve.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720000" y="2941625"/>
            <a:ext cx="385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a pair of positive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integers (m, n) , let γ be the curve η</a:t>
            </a:r>
            <a:r>
              <a:rPr baseline="30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∗ γ</a:t>
            </a:r>
            <a:r>
              <a:rPr baseline="-25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aseline="30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endParaRPr baseline="30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(based at the intersection point)</a:t>
            </a:r>
            <a:endParaRPr baseline="30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4872788" y="4223825"/>
            <a:ext cx="2721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(2,2) curve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350" y="1425425"/>
            <a:ext cx="3707177" cy="2780375"/>
          </a:xfrm>
          <a:prstGeom prst="rect">
            <a:avLst/>
          </a:prstGeom>
          <a:noFill/>
          <a:ln cap="flat" cmpd="sng" w="9525">
            <a:solidFill>
              <a:srgbClr val="A4DF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350" y="1443438"/>
            <a:ext cx="3707177" cy="278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50" y="1443450"/>
            <a:ext cx="3707177" cy="278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2: Punctured Surface Case</a:t>
            </a:r>
            <a:endParaRPr/>
          </a:p>
        </p:txBody>
      </p:sp>
      <p:sp>
        <p:nvSpPr>
          <p:cNvPr id="462" name="Google Shape;462;p38"/>
          <p:cNvSpPr txBox="1"/>
          <p:nvPr/>
        </p:nvSpPr>
        <p:spPr>
          <a:xfrm>
            <a:off x="898250" y="1263425"/>
            <a:ext cx="3427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Start with a (minimal) filling curve γ</a:t>
            </a:r>
            <a:r>
              <a:rPr baseline="-25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with a subloop homotopic to a puncture.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898250" y="2240375"/>
            <a:ext cx="34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Start at an intersection point of the subloop.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4" name="Google Shape;464;p38"/>
          <p:cNvSpPr txBox="1"/>
          <p:nvPr/>
        </p:nvSpPr>
        <p:spPr>
          <a:xfrm>
            <a:off x="898250" y="2961025"/>
            <a:ext cx="376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(m, n) , let γ be the curve η</a:t>
            </a:r>
            <a:r>
              <a:rPr baseline="30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∗ γ</a:t>
            </a:r>
            <a:r>
              <a:rPr baseline="-25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aseline="30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that start at p and goes around γ</a:t>
            </a:r>
            <a:r>
              <a:rPr baseline="-25000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n times, then around η, m times.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5167913" y="4105850"/>
            <a:ext cx="2721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(2,1) curve.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6" name="Google Shape;4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438" y="1365600"/>
            <a:ext cx="3522877" cy="264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38" y="1365613"/>
            <a:ext cx="3522877" cy="26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/>
        </p:nvSpPr>
        <p:spPr>
          <a:xfrm>
            <a:off x="2236800" y="1952925"/>
            <a:ext cx="59268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Are the curves in a family of different topological types?</a:t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1203550" y="703975"/>
            <a:ext cx="1918800" cy="72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40"/>
          <p:cNvGrpSpPr/>
          <p:nvPr/>
        </p:nvGrpSpPr>
        <p:grpSpPr>
          <a:xfrm>
            <a:off x="-455492" y="-571815"/>
            <a:ext cx="4599185" cy="6081378"/>
            <a:chOff x="-455492" y="-571815"/>
            <a:chExt cx="4599185" cy="6081378"/>
          </a:xfrm>
        </p:grpSpPr>
        <p:sp>
          <p:nvSpPr>
            <p:cNvPr id="479" name="Google Shape;479;p40"/>
            <p:cNvSpPr/>
            <p:nvPr/>
          </p:nvSpPr>
          <p:spPr>
            <a:xfrm flipH="1" rot="-9800789">
              <a:off x="1203332" y="-230095"/>
              <a:ext cx="2694066" cy="2113140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990749">
              <a:off x="-538942" y="3148485"/>
              <a:ext cx="2497037" cy="1931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40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82" name="Google Shape;482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042" r="16036" t="0"/>
          <a:stretch/>
        </p:blipFill>
        <p:spPr>
          <a:xfrm rot="219167">
            <a:off x="394203" y="669092"/>
            <a:ext cx="2760604" cy="4064502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3" name="Google Shape;483;p40"/>
          <p:cNvSpPr txBox="1"/>
          <p:nvPr>
            <p:ph type="title"/>
          </p:nvPr>
        </p:nvSpPr>
        <p:spPr>
          <a:xfrm>
            <a:off x="3970975" y="3188300"/>
            <a:ext cx="4383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Invariants</a:t>
            </a:r>
            <a:endParaRPr/>
          </a:p>
        </p:txBody>
      </p:sp>
      <p:sp>
        <p:nvSpPr>
          <p:cNvPr id="484" name="Google Shape;484;p40"/>
          <p:cNvSpPr txBox="1"/>
          <p:nvPr>
            <p:ph idx="2" type="title"/>
          </p:nvPr>
        </p:nvSpPr>
        <p:spPr>
          <a:xfrm>
            <a:off x="5496475" y="2166900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85" name="Google Shape;485;p40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486" name="Google Shape;486;p40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40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/>
        </p:nvSpPr>
        <p:spPr>
          <a:xfrm>
            <a:off x="846425" y="1184475"/>
            <a:ext cx="6996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If γ non-simple closed curve in 𝚺 , then the self intersection number of γ denoted by  i(γ ,γ ) is the minimum number of self-intersection points of a curve in its free homotopy class in general position. </a:t>
            </a:r>
            <a:endParaRPr sz="1300">
              <a:solidFill>
                <a:srgbClr val="00C3B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9" name="Google Shape;499;p41"/>
          <p:cNvPicPr preferRelativeResize="0"/>
          <p:nvPr/>
        </p:nvPicPr>
        <p:blipFill rotWithShape="1">
          <a:blip r:embed="rId3">
            <a:alphaModFix/>
          </a:blip>
          <a:srcRect b="24174" l="0" r="0" t="29002"/>
          <a:stretch/>
        </p:blipFill>
        <p:spPr>
          <a:xfrm>
            <a:off x="3714575" y="2342325"/>
            <a:ext cx="3711150" cy="12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intersection number</a:t>
            </a:r>
            <a:endParaRPr sz="4400"/>
          </a:p>
        </p:txBody>
      </p:sp>
      <p:sp>
        <p:nvSpPr>
          <p:cNvPr id="501" name="Google Shape;501;p41"/>
          <p:cNvSpPr txBox="1"/>
          <p:nvPr/>
        </p:nvSpPr>
        <p:spPr>
          <a:xfrm>
            <a:off x="720000" y="3710450"/>
            <a:ext cx="57909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 intersection number is invariant under action by a mapping class.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Curves with different self-intersections are of different topological types.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1010525" y="2588775"/>
            <a:ext cx="20892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Example: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intersection numbers: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235525" y="339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i(γ, γ) = i(γ</a:t>
            </a:r>
            <a:r>
              <a:rPr baseline="-25000" lang="en"/>
              <a:t>0</a:t>
            </a:r>
            <a:r>
              <a:rPr lang="en"/>
              <a:t>, γ</a:t>
            </a:r>
            <a:r>
              <a:rPr baseline="-25000" lang="en"/>
              <a:t>0</a:t>
            </a:r>
            <a:r>
              <a:rPr lang="en"/>
              <a:t>)n</a:t>
            </a:r>
            <a:r>
              <a:rPr baseline="30000" lang="en"/>
              <a:t>2</a:t>
            </a:r>
            <a:r>
              <a:rPr lang="en"/>
              <a:t> + m ± 1</a:t>
            </a:r>
            <a:endParaRPr/>
          </a:p>
        </p:txBody>
      </p:sp>
      <p:pic>
        <p:nvPicPr>
          <p:cNvPr id="509" name="Google Shape;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99" y="2871624"/>
            <a:ext cx="1921300" cy="144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2"/>
          <p:cNvSpPr txBox="1"/>
          <p:nvPr/>
        </p:nvSpPr>
        <p:spPr>
          <a:xfrm>
            <a:off x="1235525" y="2818400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Case: </a:t>
            </a:r>
            <a:endParaRPr sz="100"/>
          </a:p>
        </p:txBody>
      </p:sp>
      <p:sp>
        <p:nvSpPr>
          <p:cNvPr id="511" name="Google Shape;511;p42"/>
          <p:cNvSpPr txBox="1"/>
          <p:nvPr/>
        </p:nvSpPr>
        <p:spPr>
          <a:xfrm>
            <a:off x="1155475" y="2023775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i(γ, γ) = i(γ</a:t>
            </a:r>
            <a:r>
              <a:rPr baseline="-25000" lang="en"/>
              <a:t>0</a:t>
            </a:r>
            <a:r>
              <a:rPr lang="en"/>
              <a:t>, γ</a:t>
            </a:r>
            <a:r>
              <a:rPr baseline="-25000" lang="en"/>
              <a:t>0</a:t>
            </a:r>
            <a:r>
              <a:rPr lang="en"/>
              <a:t>)n</a:t>
            </a:r>
            <a:r>
              <a:rPr baseline="30000" lang="en"/>
              <a:t>2</a:t>
            </a:r>
            <a:r>
              <a:rPr lang="en"/>
              <a:t> + (i(γ</a:t>
            </a:r>
            <a:r>
              <a:rPr baseline="-25000" lang="en"/>
              <a:t>0</a:t>
            </a:r>
            <a:r>
              <a:rPr lang="en"/>
              <a:t>, η)n − 1)m</a:t>
            </a:r>
            <a:endParaRPr/>
          </a:p>
        </p:txBody>
      </p:sp>
      <p:sp>
        <p:nvSpPr>
          <p:cNvPr id="512" name="Google Shape;512;p42"/>
          <p:cNvSpPr txBox="1"/>
          <p:nvPr/>
        </p:nvSpPr>
        <p:spPr>
          <a:xfrm>
            <a:off x="1155475" y="1391325"/>
            <a:ext cx="291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Case: </a:t>
            </a:r>
            <a:endParaRPr sz="100"/>
          </a:p>
        </p:txBody>
      </p:sp>
      <p:pic>
        <p:nvPicPr>
          <p:cNvPr id="513" name="Google Shape;5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300" y="1189600"/>
            <a:ext cx="1921300" cy="144096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2"/>
          <p:cNvSpPr/>
          <p:nvPr/>
        </p:nvSpPr>
        <p:spPr>
          <a:xfrm>
            <a:off x="853600" y="4167000"/>
            <a:ext cx="4450800" cy="6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Depends on n and m only!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772250" y="229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Admissible pairs</a:t>
            </a:r>
            <a:endParaRPr/>
          </a:p>
        </p:txBody>
      </p:sp>
      <p:sp>
        <p:nvSpPr>
          <p:cNvPr id="520" name="Google Shape;520;p43"/>
          <p:cNvSpPr txBox="1"/>
          <p:nvPr/>
        </p:nvSpPr>
        <p:spPr>
          <a:xfrm>
            <a:off x="772250" y="1035500"/>
            <a:ext cx="72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 a fixed k = i(γ, γ) where k &gt;&gt; 2g − 1, there are several choices of curves (pairs of integers(m,n)) in both curve family with k self-intersections. We call these 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admissible pairs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1" name="Google Shape;521;p43"/>
          <p:cNvPicPr preferRelativeResize="0"/>
          <p:nvPr/>
        </p:nvPicPr>
        <p:blipFill rotWithShape="1">
          <a:blip r:embed="rId3">
            <a:alphaModFix/>
          </a:blip>
          <a:srcRect b="14992" l="17517" r="19014" t="15568"/>
          <a:stretch/>
        </p:blipFill>
        <p:spPr>
          <a:xfrm>
            <a:off x="772250" y="1866800"/>
            <a:ext cx="3262108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4">
            <a:alphaModFix/>
          </a:blip>
          <a:srcRect b="14992" l="17867" r="21812" t="15568"/>
          <a:stretch/>
        </p:blipFill>
        <p:spPr>
          <a:xfrm>
            <a:off x="4472552" y="1866800"/>
            <a:ext cx="3100347" cy="20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/>
          <p:nvPr/>
        </p:nvSpPr>
        <p:spPr>
          <a:xfrm>
            <a:off x="4472550" y="3924200"/>
            <a:ext cx="31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 </a:t>
            </a:r>
            <a:endParaRPr sz="100"/>
          </a:p>
        </p:txBody>
      </p:sp>
      <p:sp>
        <p:nvSpPr>
          <p:cNvPr id="524" name="Google Shape;524;p43"/>
          <p:cNvSpPr txBox="1"/>
          <p:nvPr/>
        </p:nvSpPr>
        <p:spPr>
          <a:xfrm>
            <a:off x="772250" y="3924200"/>
            <a:ext cx="32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 </a:t>
            </a:r>
            <a:endParaRPr sz="100"/>
          </a:p>
        </p:txBody>
      </p:sp>
      <p:sp>
        <p:nvSpPr>
          <p:cNvPr id="525" name="Google Shape;525;p43"/>
          <p:cNvSpPr/>
          <p:nvPr/>
        </p:nvSpPr>
        <p:spPr>
          <a:xfrm>
            <a:off x="635850" y="4462250"/>
            <a:ext cx="7704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Generally there are more than one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curve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with same-intersection number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6"/>
          <p:cNvGrpSpPr/>
          <p:nvPr/>
        </p:nvGrpSpPr>
        <p:grpSpPr>
          <a:xfrm rot="5400000">
            <a:off x="5229162" y="2853816"/>
            <a:ext cx="2447703" cy="2131770"/>
            <a:chOff x="5517189" y="2746811"/>
            <a:chExt cx="1500094" cy="1306472"/>
          </a:xfrm>
        </p:grpSpPr>
        <p:sp>
          <p:nvSpPr>
            <p:cNvPr id="250" name="Google Shape;250;p26"/>
            <p:cNvSpPr/>
            <p:nvPr/>
          </p:nvSpPr>
          <p:spPr>
            <a:xfrm>
              <a:off x="5517189" y="2746811"/>
              <a:ext cx="54495" cy="1298887"/>
            </a:xfrm>
            <a:custGeom>
              <a:rect b="b" l="l" r="r" t="t"/>
              <a:pathLst>
                <a:path extrusionOk="0" h="1298887" w="54495">
                  <a:moveTo>
                    <a:pt x="17002" y="5509"/>
                  </a:moveTo>
                  <a:cubicBezTo>
                    <a:pt x="8906" y="13200"/>
                    <a:pt x="6072" y="23320"/>
                    <a:pt x="8501" y="33845"/>
                  </a:cubicBezTo>
                  <a:cubicBezTo>
                    <a:pt x="4453" y="60968"/>
                    <a:pt x="4858" y="88900"/>
                    <a:pt x="4453" y="116427"/>
                  </a:cubicBezTo>
                  <a:cubicBezTo>
                    <a:pt x="3643" y="151241"/>
                    <a:pt x="2833" y="186055"/>
                    <a:pt x="2024" y="220464"/>
                  </a:cubicBezTo>
                  <a:cubicBezTo>
                    <a:pt x="809" y="287258"/>
                    <a:pt x="0" y="354052"/>
                    <a:pt x="0" y="421251"/>
                  </a:cubicBezTo>
                  <a:cubicBezTo>
                    <a:pt x="0" y="488045"/>
                    <a:pt x="0" y="1019969"/>
                    <a:pt x="2024" y="1086763"/>
                  </a:cubicBezTo>
                  <a:cubicBezTo>
                    <a:pt x="4048" y="1153961"/>
                    <a:pt x="2024" y="1224804"/>
                    <a:pt x="17407" y="1290383"/>
                  </a:cubicBezTo>
                  <a:cubicBezTo>
                    <a:pt x="19836" y="1301313"/>
                    <a:pt x="38052" y="1302123"/>
                    <a:pt x="40077" y="1290383"/>
                  </a:cubicBezTo>
                  <a:cubicBezTo>
                    <a:pt x="51006" y="1223589"/>
                    <a:pt x="46149" y="1153961"/>
                    <a:pt x="46553" y="1086763"/>
                  </a:cubicBezTo>
                  <a:cubicBezTo>
                    <a:pt x="46958" y="1019969"/>
                    <a:pt x="46149" y="488045"/>
                    <a:pt x="46553" y="421251"/>
                  </a:cubicBezTo>
                  <a:cubicBezTo>
                    <a:pt x="46958" y="354457"/>
                    <a:pt x="48173" y="287258"/>
                    <a:pt x="49387" y="220464"/>
                  </a:cubicBezTo>
                  <a:cubicBezTo>
                    <a:pt x="50197" y="186864"/>
                    <a:pt x="51006" y="153670"/>
                    <a:pt x="52221" y="120070"/>
                  </a:cubicBezTo>
                  <a:cubicBezTo>
                    <a:pt x="53435" y="84852"/>
                    <a:pt x="57078" y="49228"/>
                    <a:pt x="51411" y="14414"/>
                  </a:cubicBezTo>
                  <a:cubicBezTo>
                    <a:pt x="48578" y="-969"/>
                    <a:pt x="26718" y="-4207"/>
                    <a:pt x="17002" y="5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677974" y="2756190"/>
              <a:ext cx="76130" cy="1274169"/>
            </a:xfrm>
            <a:custGeom>
              <a:rect b="b" l="l" r="r" t="t"/>
              <a:pathLst>
                <a:path extrusionOk="0" h="1274169" w="76130">
                  <a:moveTo>
                    <a:pt x="26643" y="16775"/>
                  </a:moveTo>
                  <a:cubicBezTo>
                    <a:pt x="2760" y="79926"/>
                    <a:pt x="18142" y="147125"/>
                    <a:pt x="18952" y="212300"/>
                  </a:cubicBezTo>
                  <a:cubicBezTo>
                    <a:pt x="19762" y="283547"/>
                    <a:pt x="14094" y="354794"/>
                    <a:pt x="10856" y="426041"/>
                  </a:cubicBezTo>
                  <a:cubicBezTo>
                    <a:pt x="7617" y="498098"/>
                    <a:pt x="5189" y="1035284"/>
                    <a:pt x="2760" y="1107340"/>
                  </a:cubicBezTo>
                  <a:cubicBezTo>
                    <a:pt x="1545" y="1143369"/>
                    <a:pt x="736" y="1179397"/>
                    <a:pt x="330" y="1215425"/>
                  </a:cubicBezTo>
                  <a:cubicBezTo>
                    <a:pt x="330" y="1222712"/>
                    <a:pt x="-3718" y="1279790"/>
                    <a:pt x="16523" y="1273718"/>
                  </a:cubicBezTo>
                  <a:cubicBezTo>
                    <a:pt x="39598" y="1266432"/>
                    <a:pt x="35549" y="1218664"/>
                    <a:pt x="37169" y="1200042"/>
                  </a:cubicBezTo>
                  <a:cubicBezTo>
                    <a:pt x="40407" y="1166443"/>
                    <a:pt x="42431" y="1133248"/>
                    <a:pt x="44860" y="1099649"/>
                  </a:cubicBezTo>
                  <a:cubicBezTo>
                    <a:pt x="49313" y="1030021"/>
                    <a:pt x="54171" y="495669"/>
                    <a:pt x="57814" y="426041"/>
                  </a:cubicBezTo>
                  <a:cubicBezTo>
                    <a:pt x="61458" y="357223"/>
                    <a:pt x="67530" y="288405"/>
                    <a:pt x="68339" y="219586"/>
                  </a:cubicBezTo>
                  <a:cubicBezTo>
                    <a:pt x="68744" y="156436"/>
                    <a:pt x="54171" y="90856"/>
                    <a:pt x="74816" y="29729"/>
                  </a:cubicBezTo>
                  <a:cubicBezTo>
                    <a:pt x="84532" y="-631"/>
                    <a:pt x="37574" y="-12371"/>
                    <a:pt x="26643" y="16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835655" y="2776456"/>
              <a:ext cx="53240" cy="1261142"/>
            </a:xfrm>
            <a:custGeom>
              <a:rect b="b" l="l" r="r" t="t"/>
              <a:pathLst>
                <a:path extrusionOk="0" h="1261142" w="53240">
                  <a:moveTo>
                    <a:pt x="4979" y="23226"/>
                  </a:moveTo>
                  <a:cubicBezTo>
                    <a:pt x="-688" y="90425"/>
                    <a:pt x="2550" y="159243"/>
                    <a:pt x="2145" y="226442"/>
                  </a:cubicBezTo>
                  <a:cubicBezTo>
                    <a:pt x="1740" y="294046"/>
                    <a:pt x="1336" y="362054"/>
                    <a:pt x="931" y="429658"/>
                  </a:cubicBezTo>
                  <a:cubicBezTo>
                    <a:pt x="526" y="497262"/>
                    <a:pt x="-688" y="1029590"/>
                    <a:pt x="526" y="1097194"/>
                  </a:cubicBezTo>
                  <a:cubicBezTo>
                    <a:pt x="931" y="1127960"/>
                    <a:pt x="1740" y="1158725"/>
                    <a:pt x="5788" y="1189086"/>
                  </a:cubicBezTo>
                  <a:cubicBezTo>
                    <a:pt x="9027" y="1213375"/>
                    <a:pt x="10646" y="1248999"/>
                    <a:pt x="35340" y="1260738"/>
                  </a:cubicBezTo>
                  <a:cubicBezTo>
                    <a:pt x="36959" y="1261548"/>
                    <a:pt x="39388" y="1261143"/>
                    <a:pt x="40198" y="1259524"/>
                  </a:cubicBezTo>
                  <a:cubicBezTo>
                    <a:pt x="52747" y="1237259"/>
                    <a:pt x="41412" y="1206088"/>
                    <a:pt x="40198" y="1182205"/>
                  </a:cubicBezTo>
                  <a:cubicBezTo>
                    <a:pt x="38578" y="1151439"/>
                    <a:pt x="39793" y="1121078"/>
                    <a:pt x="41007" y="1090312"/>
                  </a:cubicBezTo>
                  <a:cubicBezTo>
                    <a:pt x="43841" y="1022708"/>
                    <a:pt x="44650" y="489975"/>
                    <a:pt x="45865" y="422372"/>
                  </a:cubicBezTo>
                  <a:cubicBezTo>
                    <a:pt x="47484" y="355982"/>
                    <a:pt x="48699" y="289593"/>
                    <a:pt x="50318" y="222799"/>
                  </a:cubicBezTo>
                  <a:cubicBezTo>
                    <a:pt x="51127" y="189604"/>
                    <a:pt x="51937" y="156410"/>
                    <a:pt x="51937" y="123215"/>
                  </a:cubicBezTo>
                  <a:cubicBezTo>
                    <a:pt x="52342" y="90020"/>
                    <a:pt x="50723" y="56421"/>
                    <a:pt x="53151" y="23226"/>
                  </a:cubicBezTo>
                  <a:cubicBezTo>
                    <a:pt x="55581" y="-7944"/>
                    <a:pt x="7408" y="-7539"/>
                    <a:pt x="4979" y="23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6001739" y="2823668"/>
              <a:ext cx="62031" cy="1190452"/>
            </a:xfrm>
            <a:custGeom>
              <a:rect b="b" l="l" r="r" t="t"/>
              <a:pathLst>
                <a:path extrusionOk="0" h="1190452" w="62031">
                  <a:moveTo>
                    <a:pt x="11" y="21759"/>
                  </a:moveTo>
                  <a:cubicBezTo>
                    <a:pt x="4464" y="142798"/>
                    <a:pt x="8917" y="263837"/>
                    <a:pt x="13370" y="384875"/>
                  </a:cubicBezTo>
                  <a:cubicBezTo>
                    <a:pt x="15394" y="443978"/>
                    <a:pt x="17418" y="968210"/>
                    <a:pt x="19847" y="1027313"/>
                  </a:cubicBezTo>
                  <a:cubicBezTo>
                    <a:pt x="21061" y="1058079"/>
                    <a:pt x="23085" y="1089249"/>
                    <a:pt x="24704" y="1120015"/>
                  </a:cubicBezTo>
                  <a:cubicBezTo>
                    <a:pt x="25919" y="1140256"/>
                    <a:pt x="20656" y="1177094"/>
                    <a:pt x="40087" y="1189238"/>
                  </a:cubicBezTo>
                  <a:cubicBezTo>
                    <a:pt x="42516" y="1190857"/>
                    <a:pt x="46564" y="1190857"/>
                    <a:pt x="48993" y="1189238"/>
                  </a:cubicBezTo>
                  <a:cubicBezTo>
                    <a:pt x="68020" y="1175069"/>
                    <a:pt x="60733" y="1141065"/>
                    <a:pt x="60328" y="1120015"/>
                  </a:cubicBezTo>
                  <a:cubicBezTo>
                    <a:pt x="59923" y="1090464"/>
                    <a:pt x="59923" y="1060912"/>
                    <a:pt x="59113" y="1030956"/>
                  </a:cubicBezTo>
                  <a:cubicBezTo>
                    <a:pt x="57899" y="970234"/>
                    <a:pt x="55875" y="445193"/>
                    <a:pt x="54256" y="384471"/>
                  </a:cubicBezTo>
                  <a:cubicBezTo>
                    <a:pt x="51017" y="263432"/>
                    <a:pt x="47779" y="142393"/>
                    <a:pt x="44540" y="21354"/>
                  </a:cubicBezTo>
                  <a:cubicBezTo>
                    <a:pt x="44135" y="-6983"/>
                    <a:pt x="-799" y="-7388"/>
                    <a:pt x="11" y="21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177034" y="2815060"/>
              <a:ext cx="58144" cy="1230940"/>
            </a:xfrm>
            <a:custGeom>
              <a:rect b="b" l="l" r="r" t="t"/>
              <a:pathLst>
                <a:path extrusionOk="0" h="1230940" w="58144">
                  <a:moveTo>
                    <a:pt x="14978" y="4054"/>
                  </a:moveTo>
                  <a:cubicBezTo>
                    <a:pt x="5667" y="17412"/>
                    <a:pt x="0" y="21056"/>
                    <a:pt x="0" y="38868"/>
                  </a:cubicBezTo>
                  <a:cubicBezTo>
                    <a:pt x="0" y="56679"/>
                    <a:pt x="1619" y="74896"/>
                    <a:pt x="2833" y="92708"/>
                  </a:cubicBezTo>
                  <a:cubicBezTo>
                    <a:pt x="4453" y="125902"/>
                    <a:pt x="6072" y="159502"/>
                    <a:pt x="7286" y="192696"/>
                  </a:cubicBezTo>
                  <a:cubicBezTo>
                    <a:pt x="9716" y="261919"/>
                    <a:pt x="10120" y="331142"/>
                    <a:pt x="10930" y="400365"/>
                  </a:cubicBezTo>
                  <a:cubicBezTo>
                    <a:pt x="11740" y="469588"/>
                    <a:pt x="10930" y="1003536"/>
                    <a:pt x="8906" y="1072759"/>
                  </a:cubicBezTo>
                  <a:cubicBezTo>
                    <a:pt x="8096" y="1105953"/>
                    <a:pt x="5667" y="1139553"/>
                    <a:pt x="5667" y="1172747"/>
                  </a:cubicBezTo>
                  <a:cubicBezTo>
                    <a:pt x="5667" y="1180844"/>
                    <a:pt x="-1215" y="1235493"/>
                    <a:pt x="19836" y="1230636"/>
                  </a:cubicBezTo>
                  <a:cubicBezTo>
                    <a:pt x="29551" y="1228207"/>
                    <a:pt x="32385" y="1220110"/>
                    <a:pt x="34409" y="1211204"/>
                  </a:cubicBezTo>
                  <a:cubicBezTo>
                    <a:pt x="38862" y="1194203"/>
                    <a:pt x="39267" y="1174771"/>
                    <a:pt x="41291" y="1157364"/>
                  </a:cubicBezTo>
                  <a:cubicBezTo>
                    <a:pt x="44529" y="1124170"/>
                    <a:pt x="46553" y="1090570"/>
                    <a:pt x="48578" y="1057376"/>
                  </a:cubicBezTo>
                  <a:cubicBezTo>
                    <a:pt x="52626" y="989367"/>
                    <a:pt x="55864" y="456634"/>
                    <a:pt x="57483" y="388626"/>
                  </a:cubicBezTo>
                  <a:cubicBezTo>
                    <a:pt x="59103" y="320617"/>
                    <a:pt x="57483" y="252608"/>
                    <a:pt x="55459" y="184600"/>
                  </a:cubicBezTo>
                  <a:cubicBezTo>
                    <a:pt x="54245" y="151405"/>
                    <a:pt x="53030" y="117806"/>
                    <a:pt x="51411" y="84611"/>
                  </a:cubicBezTo>
                  <a:cubicBezTo>
                    <a:pt x="50602" y="66800"/>
                    <a:pt x="50602" y="48178"/>
                    <a:pt x="47768" y="30771"/>
                  </a:cubicBezTo>
                  <a:cubicBezTo>
                    <a:pt x="45339" y="16198"/>
                    <a:pt x="36838" y="11745"/>
                    <a:pt x="28337" y="2030"/>
                  </a:cubicBezTo>
                  <a:cubicBezTo>
                    <a:pt x="23479" y="-1614"/>
                    <a:pt x="17812" y="6"/>
                    <a:pt x="14978" y="40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319138" y="2783241"/>
              <a:ext cx="46000" cy="1241506"/>
            </a:xfrm>
            <a:custGeom>
              <a:rect b="b" l="l" r="r" t="t"/>
              <a:pathLst>
                <a:path extrusionOk="0" h="1241506" w="46000">
                  <a:moveTo>
                    <a:pt x="389" y="23729"/>
                  </a:moveTo>
                  <a:cubicBezTo>
                    <a:pt x="389" y="148006"/>
                    <a:pt x="2009" y="272284"/>
                    <a:pt x="3223" y="396561"/>
                  </a:cubicBezTo>
                  <a:cubicBezTo>
                    <a:pt x="4033" y="458497"/>
                    <a:pt x="4438" y="985159"/>
                    <a:pt x="5247" y="1047095"/>
                  </a:cubicBezTo>
                  <a:cubicBezTo>
                    <a:pt x="5652" y="1077861"/>
                    <a:pt x="6462" y="1109031"/>
                    <a:pt x="7272" y="1139797"/>
                  </a:cubicBezTo>
                  <a:cubicBezTo>
                    <a:pt x="8081" y="1170563"/>
                    <a:pt x="6462" y="1202138"/>
                    <a:pt x="12534" y="1232094"/>
                  </a:cubicBezTo>
                  <a:cubicBezTo>
                    <a:pt x="14963" y="1244643"/>
                    <a:pt x="35203" y="1244643"/>
                    <a:pt x="37632" y="1232094"/>
                  </a:cubicBezTo>
                  <a:cubicBezTo>
                    <a:pt x="43299" y="1202948"/>
                    <a:pt x="42085" y="1172992"/>
                    <a:pt x="42490" y="1143440"/>
                  </a:cubicBezTo>
                  <a:cubicBezTo>
                    <a:pt x="43299" y="1112675"/>
                    <a:pt x="43705" y="1081504"/>
                    <a:pt x="44109" y="1050738"/>
                  </a:cubicBezTo>
                  <a:cubicBezTo>
                    <a:pt x="44514" y="987587"/>
                    <a:pt x="44919" y="459712"/>
                    <a:pt x="44919" y="396156"/>
                  </a:cubicBezTo>
                  <a:cubicBezTo>
                    <a:pt x="45324" y="271069"/>
                    <a:pt x="46538" y="145982"/>
                    <a:pt x="45729" y="20895"/>
                  </a:cubicBezTo>
                  <a:cubicBezTo>
                    <a:pt x="44919" y="-10680"/>
                    <a:pt x="-4873" y="-3799"/>
                    <a:pt x="389" y="23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492383" y="2780686"/>
              <a:ext cx="72281" cy="1268014"/>
            </a:xfrm>
            <a:custGeom>
              <a:rect b="b" l="l" r="r" t="t"/>
              <a:pathLst>
                <a:path extrusionOk="0" h="1268014" w="72281">
                  <a:moveTo>
                    <a:pt x="10930" y="3209"/>
                  </a:moveTo>
                  <a:cubicBezTo>
                    <a:pt x="4048" y="6852"/>
                    <a:pt x="0" y="14544"/>
                    <a:pt x="0" y="22235"/>
                  </a:cubicBezTo>
                  <a:cubicBezTo>
                    <a:pt x="0" y="88624"/>
                    <a:pt x="8906" y="155418"/>
                    <a:pt x="12954" y="221808"/>
                  </a:cubicBezTo>
                  <a:cubicBezTo>
                    <a:pt x="17002" y="286983"/>
                    <a:pt x="19835" y="352562"/>
                    <a:pt x="22669" y="417737"/>
                  </a:cubicBezTo>
                  <a:cubicBezTo>
                    <a:pt x="28337" y="544848"/>
                    <a:pt x="28742" y="1137089"/>
                    <a:pt x="39671" y="1264200"/>
                  </a:cubicBezTo>
                  <a:cubicBezTo>
                    <a:pt x="40076" y="1267034"/>
                    <a:pt x="42910" y="1269058"/>
                    <a:pt x="45744" y="1267439"/>
                  </a:cubicBezTo>
                  <a:cubicBezTo>
                    <a:pt x="68818" y="1254080"/>
                    <a:pt x="69628" y="1225338"/>
                    <a:pt x="70842" y="1201454"/>
                  </a:cubicBezTo>
                  <a:cubicBezTo>
                    <a:pt x="72461" y="1168259"/>
                    <a:pt x="72461" y="1134660"/>
                    <a:pt x="72056" y="1101465"/>
                  </a:cubicBezTo>
                  <a:cubicBezTo>
                    <a:pt x="71652" y="1032243"/>
                    <a:pt x="70437" y="498295"/>
                    <a:pt x="68413" y="429072"/>
                  </a:cubicBezTo>
                  <a:cubicBezTo>
                    <a:pt x="66389" y="359849"/>
                    <a:pt x="62746" y="290626"/>
                    <a:pt x="58698" y="221808"/>
                  </a:cubicBezTo>
                  <a:cubicBezTo>
                    <a:pt x="54650" y="153799"/>
                    <a:pt x="53840" y="83767"/>
                    <a:pt x="43315" y="16568"/>
                  </a:cubicBezTo>
                  <a:cubicBezTo>
                    <a:pt x="42100" y="8876"/>
                    <a:pt x="34814" y="3614"/>
                    <a:pt x="27932" y="1185"/>
                  </a:cubicBezTo>
                  <a:cubicBezTo>
                    <a:pt x="21455" y="-1244"/>
                    <a:pt x="17002" y="375"/>
                    <a:pt x="10930" y="3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667946" y="2775663"/>
              <a:ext cx="57670" cy="1255505"/>
            </a:xfrm>
            <a:custGeom>
              <a:rect b="b" l="l" r="r" t="t"/>
              <a:pathLst>
                <a:path extrusionOk="0" h="1255505" w="57670">
                  <a:moveTo>
                    <a:pt x="935" y="26044"/>
                  </a:moveTo>
                  <a:cubicBezTo>
                    <a:pt x="-279" y="56810"/>
                    <a:pt x="4579" y="88790"/>
                    <a:pt x="6603" y="119151"/>
                  </a:cubicBezTo>
                  <a:cubicBezTo>
                    <a:pt x="8627" y="149512"/>
                    <a:pt x="10651" y="179873"/>
                    <a:pt x="12270" y="210234"/>
                  </a:cubicBezTo>
                  <a:cubicBezTo>
                    <a:pt x="15913" y="273789"/>
                    <a:pt x="18342" y="337750"/>
                    <a:pt x="18747" y="401305"/>
                  </a:cubicBezTo>
                  <a:cubicBezTo>
                    <a:pt x="19556" y="465671"/>
                    <a:pt x="18747" y="994356"/>
                    <a:pt x="17128" y="1058721"/>
                  </a:cubicBezTo>
                  <a:cubicBezTo>
                    <a:pt x="16318" y="1089487"/>
                    <a:pt x="15508" y="1120253"/>
                    <a:pt x="14699" y="1151018"/>
                  </a:cubicBezTo>
                  <a:cubicBezTo>
                    <a:pt x="13889" y="1180569"/>
                    <a:pt x="6197" y="1218622"/>
                    <a:pt x="16723" y="1246554"/>
                  </a:cubicBezTo>
                  <a:cubicBezTo>
                    <a:pt x="19961" y="1255460"/>
                    <a:pt x="34130" y="1259913"/>
                    <a:pt x="38988" y="1249388"/>
                  </a:cubicBezTo>
                  <a:cubicBezTo>
                    <a:pt x="51537" y="1223075"/>
                    <a:pt x="47893" y="1187451"/>
                    <a:pt x="49108" y="1158710"/>
                  </a:cubicBezTo>
                  <a:cubicBezTo>
                    <a:pt x="50727" y="1126729"/>
                    <a:pt x="51941" y="1094344"/>
                    <a:pt x="53156" y="1062364"/>
                  </a:cubicBezTo>
                  <a:cubicBezTo>
                    <a:pt x="55585" y="996785"/>
                    <a:pt x="57609" y="466480"/>
                    <a:pt x="57609" y="400901"/>
                  </a:cubicBezTo>
                  <a:cubicBezTo>
                    <a:pt x="58014" y="336940"/>
                    <a:pt x="56394" y="273385"/>
                    <a:pt x="53966" y="209829"/>
                  </a:cubicBezTo>
                  <a:cubicBezTo>
                    <a:pt x="52751" y="177039"/>
                    <a:pt x="51132" y="143845"/>
                    <a:pt x="49108" y="111055"/>
                  </a:cubicBezTo>
                  <a:cubicBezTo>
                    <a:pt x="47084" y="79075"/>
                    <a:pt x="47489" y="45880"/>
                    <a:pt x="41416" y="14305"/>
                  </a:cubicBezTo>
                  <a:cubicBezTo>
                    <a:pt x="35344" y="-14032"/>
                    <a:pt x="-6756" y="4994"/>
                    <a:pt x="935" y="260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808892" y="2803363"/>
              <a:ext cx="68838" cy="1249920"/>
            </a:xfrm>
            <a:custGeom>
              <a:rect b="b" l="l" r="r" t="t"/>
              <a:pathLst>
                <a:path extrusionOk="0" h="1249920" w="68838">
                  <a:moveTo>
                    <a:pt x="14627" y="3606"/>
                  </a:moveTo>
                  <a:cubicBezTo>
                    <a:pt x="1268" y="17370"/>
                    <a:pt x="-351" y="23442"/>
                    <a:pt x="53" y="42873"/>
                  </a:cubicBezTo>
                  <a:cubicBezTo>
                    <a:pt x="458" y="60685"/>
                    <a:pt x="1268" y="78092"/>
                    <a:pt x="1673" y="95904"/>
                  </a:cubicBezTo>
                  <a:cubicBezTo>
                    <a:pt x="2887" y="128693"/>
                    <a:pt x="3697" y="161483"/>
                    <a:pt x="4911" y="194273"/>
                  </a:cubicBezTo>
                  <a:cubicBezTo>
                    <a:pt x="7340" y="261877"/>
                    <a:pt x="9769" y="329885"/>
                    <a:pt x="12198" y="397489"/>
                  </a:cubicBezTo>
                  <a:cubicBezTo>
                    <a:pt x="14627" y="466307"/>
                    <a:pt x="17055" y="1000255"/>
                    <a:pt x="21913" y="1069073"/>
                  </a:cubicBezTo>
                  <a:cubicBezTo>
                    <a:pt x="24342" y="1102267"/>
                    <a:pt x="26771" y="1135462"/>
                    <a:pt x="29605" y="1168657"/>
                  </a:cubicBezTo>
                  <a:cubicBezTo>
                    <a:pt x="31629" y="1190922"/>
                    <a:pt x="27986" y="1236261"/>
                    <a:pt x="50655" y="1249214"/>
                  </a:cubicBezTo>
                  <a:cubicBezTo>
                    <a:pt x="52679" y="1250429"/>
                    <a:pt x="54703" y="1250024"/>
                    <a:pt x="56322" y="1248405"/>
                  </a:cubicBezTo>
                  <a:cubicBezTo>
                    <a:pt x="76968" y="1231807"/>
                    <a:pt x="66038" y="1183635"/>
                    <a:pt x="65228" y="1160965"/>
                  </a:cubicBezTo>
                  <a:cubicBezTo>
                    <a:pt x="64014" y="1127771"/>
                    <a:pt x="62799" y="1094576"/>
                    <a:pt x="61990" y="1061382"/>
                  </a:cubicBezTo>
                  <a:cubicBezTo>
                    <a:pt x="59966" y="993778"/>
                    <a:pt x="57537" y="461449"/>
                    <a:pt x="55918" y="393846"/>
                  </a:cubicBezTo>
                  <a:cubicBezTo>
                    <a:pt x="54298" y="327456"/>
                    <a:pt x="53488" y="261067"/>
                    <a:pt x="51870" y="194678"/>
                  </a:cubicBezTo>
                  <a:cubicBezTo>
                    <a:pt x="51060" y="161888"/>
                    <a:pt x="50250" y="129098"/>
                    <a:pt x="49440" y="96308"/>
                  </a:cubicBezTo>
                  <a:cubicBezTo>
                    <a:pt x="49036" y="78497"/>
                    <a:pt x="48631" y="61090"/>
                    <a:pt x="48226" y="43278"/>
                  </a:cubicBezTo>
                  <a:cubicBezTo>
                    <a:pt x="48226" y="36801"/>
                    <a:pt x="48631" y="27895"/>
                    <a:pt x="47012" y="21823"/>
                  </a:cubicBezTo>
                  <a:cubicBezTo>
                    <a:pt x="44178" y="12917"/>
                    <a:pt x="38106" y="10083"/>
                    <a:pt x="32034" y="4011"/>
                  </a:cubicBezTo>
                  <a:cubicBezTo>
                    <a:pt x="27581" y="-847"/>
                    <a:pt x="19485" y="-1656"/>
                    <a:pt x="14627" y="36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959941" y="2806713"/>
              <a:ext cx="57342" cy="1227755"/>
            </a:xfrm>
            <a:custGeom>
              <a:rect b="b" l="l" r="r" t="t"/>
              <a:pathLst>
                <a:path extrusionOk="0" h="1227755" w="57342">
                  <a:moveTo>
                    <a:pt x="19431" y="1471"/>
                  </a:moveTo>
                  <a:cubicBezTo>
                    <a:pt x="2429" y="11996"/>
                    <a:pt x="1214" y="21307"/>
                    <a:pt x="405" y="40738"/>
                  </a:cubicBezTo>
                  <a:cubicBezTo>
                    <a:pt x="0" y="56121"/>
                    <a:pt x="405" y="71503"/>
                    <a:pt x="0" y="86886"/>
                  </a:cubicBezTo>
                  <a:cubicBezTo>
                    <a:pt x="0" y="118867"/>
                    <a:pt x="0" y="150847"/>
                    <a:pt x="405" y="183232"/>
                  </a:cubicBezTo>
                  <a:cubicBezTo>
                    <a:pt x="809" y="248811"/>
                    <a:pt x="2024" y="313986"/>
                    <a:pt x="3643" y="379566"/>
                  </a:cubicBezTo>
                  <a:cubicBezTo>
                    <a:pt x="5262" y="443526"/>
                    <a:pt x="9715" y="972616"/>
                    <a:pt x="13763" y="1036577"/>
                  </a:cubicBezTo>
                  <a:cubicBezTo>
                    <a:pt x="15787" y="1069771"/>
                    <a:pt x="17811" y="1103371"/>
                    <a:pt x="21050" y="1136565"/>
                  </a:cubicBezTo>
                  <a:cubicBezTo>
                    <a:pt x="23884" y="1164497"/>
                    <a:pt x="21859" y="1200121"/>
                    <a:pt x="37243" y="1224409"/>
                  </a:cubicBezTo>
                  <a:cubicBezTo>
                    <a:pt x="39671" y="1228458"/>
                    <a:pt x="46958" y="1229267"/>
                    <a:pt x="49387" y="1224409"/>
                  </a:cubicBezTo>
                  <a:cubicBezTo>
                    <a:pt x="61531" y="1198502"/>
                    <a:pt x="56269" y="1164497"/>
                    <a:pt x="55864" y="1136565"/>
                  </a:cubicBezTo>
                  <a:cubicBezTo>
                    <a:pt x="55459" y="1104585"/>
                    <a:pt x="53840" y="1072605"/>
                    <a:pt x="53435" y="1040625"/>
                  </a:cubicBezTo>
                  <a:cubicBezTo>
                    <a:pt x="51816" y="975450"/>
                    <a:pt x="51816" y="445145"/>
                    <a:pt x="50196" y="379566"/>
                  </a:cubicBezTo>
                  <a:cubicBezTo>
                    <a:pt x="48578" y="315605"/>
                    <a:pt x="47768" y="251240"/>
                    <a:pt x="47363" y="187280"/>
                  </a:cubicBezTo>
                  <a:cubicBezTo>
                    <a:pt x="47363" y="154085"/>
                    <a:pt x="47363" y="120486"/>
                    <a:pt x="47363" y="87291"/>
                  </a:cubicBezTo>
                  <a:cubicBezTo>
                    <a:pt x="47363" y="71908"/>
                    <a:pt x="47768" y="56525"/>
                    <a:pt x="47768" y="41142"/>
                  </a:cubicBezTo>
                  <a:cubicBezTo>
                    <a:pt x="47363" y="22116"/>
                    <a:pt x="45744" y="12806"/>
                    <a:pt x="29551" y="1876"/>
                  </a:cubicBezTo>
                  <a:cubicBezTo>
                    <a:pt x="26313" y="-553"/>
                    <a:pt x="22265" y="-553"/>
                    <a:pt x="19431" y="1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6"/>
          <p:cNvSpPr/>
          <p:nvPr/>
        </p:nvSpPr>
        <p:spPr>
          <a:xfrm rot="296573">
            <a:off x="6152233" y="1310904"/>
            <a:ext cx="2245752" cy="2486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61" name="Google Shape;261;p26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20181" r="20181" t="0"/>
          <a:stretch/>
        </p:blipFill>
        <p:spPr>
          <a:xfrm rot="296191">
            <a:off x="6275232" y="1457145"/>
            <a:ext cx="2245683" cy="2486876"/>
          </a:xfrm>
          <a:prstGeom prst="rect">
            <a:avLst/>
          </a:prstGeom>
        </p:spPr>
      </p:pic>
      <p:sp>
        <p:nvSpPr>
          <p:cNvPr id="262" name="Google Shape;26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3" name="Google Shape;263;p26"/>
          <p:cNvSpPr txBox="1"/>
          <p:nvPr>
            <p:ph idx="2" type="title"/>
          </p:nvPr>
        </p:nvSpPr>
        <p:spPr>
          <a:xfrm>
            <a:off x="822645" y="12387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4" name="Google Shape;264;p26"/>
          <p:cNvSpPr txBox="1"/>
          <p:nvPr>
            <p:ph idx="1" type="subTitle"/>
          </p:nvPr>
        </p:nvSpPr>
        <p:spPr>
          <a:xfrm>
            <a:off x="1924270" y="1238775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65" name="Google Shape;265;p26"/>
          <p:cNvSpPr txBox="1"/>
          <p:nvPr>
            <p:ph idx="3" type="title"/>
          </p:nvPr>
        </p:nvSpPr>
        <p:spPr>
          <a:xfrm>
            <a:off x="822645" y="182230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6" name="Google Shape;266;p26"/>
          <p:cNvSpPr txBox="1"/>
          <p:nvPr>
            <p:ph idx="4" type="subTitle"/>
          </p:nvPr>
        </p:nvSpPr>
        <p:spPr>
          <a:xfrm>
            <a:off x="1924270" y="2405813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Invariants</a:t>
            </a:r>
            <a:endParaRPr/>
          </a:p>
        </p:txBody>
      </p:sp>
      <p:sp>
        <p:nvSpPr>
          <p:cNvPr id="267" name="Google Shape;267;p26"/>
          <p:cNvSpPr txBox="1"/>
          <p:nvPr>
            <p:ph idx="5" type="title"/>
          </p:nvPr>
        </p:nvSpPr>
        <p:spPr>
          <a:xfrm>
            <a:off x="822645" y="24058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" name="Google Shape;268;p26"/>
          <p:cNvSpPr txBox="1"/>
          <p:nvPr>
            <p:ph idx="6" type="subTitle"/>
          </p:nvPr>
        </p:nvSpPr>
        <p:spPr>
          <a:xfrm>
            <a:off x="1924274" y="2989350"/>
            <a:ext cx="329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between invariants</a:t>
            </a:r>
            <a:endParaRPr/>
          </a:p>
        </p:txBody>
      </p:sp>
      <p:sp>
        <p:nvSpPr>
          <p:cNvPr id="269" name="Google Shape;269;p26"/>
          <p:cNvSpPr txBox="1"/>
          <p:nvPr>
            <p:ph idx="7" type="title"/>
          </p:nvPr>
        </p:nvSpPr>
        <p:spPr>
          <a:xfrm>
            <a:off x="822645" y="29893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0" name="Google Shape;270;p26"/>
          <p:cNvSpPr txBox="1"/>
          <p:nvPr>
            <p:ph idx="8" type="subTitle"/>
          </p:nvPr>
        </p:nvSpPr>
        <p:spPr>
          <a:xfrm>
            <a:off x="1924275" y="1822300"/>
            <a:ext cx="2989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filling curves</a:t>
            </a:r>
            <a:endParaRPr/>
          </a:p>
        </p:txBody>
      </p:sp>
      <p:sp>
        <p:nvSpPr>
          <p:cNvPr id="271" name="Google Shape;271;p26"/>
          <p:cNvSpPr txBox="1"/>
          <p:nvPr>
            <p:ph idx="9" type="title"/>
          </p:nvPr>
        </p:nvSpPr>
        <p:spPr>
          <a:xfrm>
            <a:off x="822645" y="3572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2" name="Google Shape;272;p26"/>
          <p:cNvSpPr txBox="1"/>
          <p:nvPr>
            <p:ph idx="13" type="subTitle"/>
          </p:nvPr>
        </p:nvSpPr>
        <p:spPr>
          <a:xfrm>
            <a:off x="1924270" y="3572875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Invariants</a:t>
            </a:r>
            <a:endParaRPr/>
          </a:p>
        </p:txBody>
      </p:sp>
      <p:sp>
        <p:nvSpPr>
          <p:cNvPr id="273" name="Google Shape;273;p26"/>
          <p:cNvSpPr txBox="1"/>
          <p:nvPr>
            <p:ph idx="14" type="title"/>
          </p:nvPr>
        </p:nvSpPr>
        <p:spPr>
          <a:xfrm>
            <a:off x="822645" y="415640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4" name="Google Shape;274;p26"/>
          <p:cNvSpPr txBox="1"/>
          <p:nvPr>
            <p:ph idx="15" type="subTitle"/>
          </p:nvPr>
        </p:nvSpPr>
        <p:spPr>
          <a:xfrm>
            <a:off x="1924270" y="4156400"/>
            <a:ext cx="288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 flipH="1" rot="9813467">
            <a:off x="7599853" y="2948741"/>
            <a:ext cx="2159922" cy="1510856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/>
          <p:nvPr/>
        </p:nvSpPr>
        <p:spPr>
          <a:xfrm>
            <a:off x="2236800" y="1952925"/>
            <a:ext cx="5926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Are the curves with same self-intersection number of different topological types?</a:t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203550" y="703975"/>
            <a:ext cx="1918800" cy="72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>
            <p:ph idx="4294967295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 invariant</a:t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793575" y="1270975"/>
            <a:ext cx="7384200" cy="3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Fix a topological surface  𝚺 and let Teich(𝚺) denote its Teichm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ü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ller space. 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Consider a non-simple closed curve </a:t>
            </a: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γ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in 𝚺. 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For (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𝞍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) in Teich(𝚺) . Let  </a:t>
            </a:r>
            <a:r>
              <a:rPr b="1"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="1" lang="en" sz="19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ᵧ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denote the ‘X-length’ of the geodesic in the free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homotopy class of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𝞍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(γ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We define the length infimum of  </a:t>
            </a: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γ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as follows: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b="1"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ᵧ</a:t>
            </a: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= inf { </a:t>
            </a:r>
            <a:r>
              <a:rPr b="1"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="1"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ᵧ</a:t>
            </a: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 :  (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𝞍, </a:t>
            </a:r>
            <a:r>
              <a:rPr b="1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 ) in Teich(𝚺)}</a:t>
            </a:r>
            <a:endParaRPr sz="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38" name="Google Shape;538;p45"/>
          <p:cNvGrpSpPr/>
          <p:nvPr/>
        </p:nvGrpSpPr>
        <p:grpSpPr>
          <a:xfrm flipH="1" rot="-5400000">
            <a:off x="6540856" y="-788852"/>
            <a:ext cx="3607639" cy="1436394"/>
            <a:chOff x="2045668" y="1638010"/>
            <a:chExt cx="2436771" cy="970209"/>
          </a:xfrm>
        </p:grpSpPr>
        <p:sp>
          <p:nvSpPr>
            <p:cNvPr id="539" name="Google Shape;539;p45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" name="Google Shape;546;p45"/>
          <p:cNvGrpSpPr/>
          <p:nvPr/>
        </p:nvGrpSpPr>
        <p:grpSpPr>
          <a:xfrm flipH="1" rot="329886">
            <a:off x="7563974" y="3528788"/>
            <a:ext cx="3928866" cy="2504446"/>
            <a:chOff x="-1614171" y="2389466"/>
            <a:chExt cx="4307038" cy="2745811"/>
          </a:xfrm>
        </p:grpSpPr>
        <p:sp>
          <p:nvSpPr>
            <p:cNvPr id="547" name="Google Shape;547;p45"/>
            <p:cNvSpPr/>
            <p:nvPr/>
          </p:nvSpPr>
          <p:spPr>
            <a:xfrm rot="-10507386">
              <a:off x="-1521280" y="2512360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idx="4294967295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Properties:</a:t>
            </a: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657900" y="1528925"/>
            <a:ext cx="7828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Mono"/>
              <a:buChar char="●"/>
            </a:pPr>
            <a:r>
              <a:rPr lang="en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Invariant under action on Mapping Class Group on Teichmuller space.</a:t>
            </a:r>
            <a:endParaRPr sz="18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unito"/>
              <a:buChar char="●"/>
            </a:pPr>
            <a:r>
              <a:rPr lang="en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The infimum is attained.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(Mumford compactness theorem)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Mono"/>
              <a:buChar char="●"/>
            </a:pPr>
            <a:r>
              <a:rPr lang="en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The infimum is unique.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(Convexity of Weil-Petersson geodesics)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5" name="Google Shape;555;p46"/>
          <p:cNvSpPr/>
          <p:nvPr/>
        </p:nvSpPr>
        <p:spPr>
          <a:xfrm rot="10800000">
            <a:off x="7764784" y="3668528"/>
            <a:ext cx="2455378" cy="1925920"/>
          </a:xfrm>
          <a:custGeom>
            <a:rect b="b" l="l" r="r" t="t"/>
            <a:pathLst>
              <a:path extrusionOk="0" h="1408351" w="1795523">
                <a:moveTo>
                  <a:pt x="603575" y="1408343"/>
                </a:moveTo>
                <a:cubicBezTo>
                  <a:pt x="835533" y="1408748"/>
                  <a:pt x="1568649" y="1395389"/>
                  <a:pt x="1699403" y="1382030"/>
                </a:cubicBezTo>
                <a:cubicBezTo>
                  <a:pt x="1711143" y="1380816"/>
                  <a:pt x="1725311" y="1371910"/>
                  <a:pt x="1726930" y="1358956"/>
                </a:cubicBezTo>
                <a:cubicBezTo>
                  <a:pt x="1749600" y="1158169"/>
                  <a:pt x="1760530" y="927830"/>
                  <a:pt x="1773079" y="726234"/>
                </a:cubicBezTo>
                <a:cubicBezTo>
                  <a:pt x="1786033" y="524637"/>
                  <a:pt x="1794129" y="322231"/>
                  <a:pt x="1795344" y="120229"/>
                </a:cubicBezTo>
                <a:cubicBezTo>
                  <a:pt x="1795748" y="80153"/>
                  <a:pt x="1795344" y="40076"/>
                  <a:pt x="1795344" y="0"/>
                </a:cubicBezTo>
                <a:lnTo>
                  <a:pt x="0" y="0"/>
                </a:lnTo>
                <a:lnTo>
                  <a:pt x="0" y="1389721"/>
                </a:lnTo>
                <a:cubicBezTo>
                  <a:pt x="200787" y="1401866"/>
                  <a:pt x="402384" y="1407938"/>
                  <a:pt x="603575" y="14083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6"/>
          <p:cNvSpPr/>
          <p:nvPr/>
        </p:nvSpPr>
        <p:spPr>
          <a:xfrm flipH="1" rot="5096111">
            <a:off x="7862507" y="3440237"/>
            <a:ext cx="1920519" cy="1571845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46"/>
          <p:cNvGrpSpPr/>
          <p:nvPr/>
        </p:nvGrpSpPr>
        <p:grpSpPr>
          <a:xfrm flipH="1">
            <a:off x="-2328745" y="1381692"/>
            <a:ext cx="2896554" cy="3761806"/>
            <a:chOff x="-203523" y="1010941"/>
            <a:chExt cx="3175350" cy="4124335"/>
          </a:xfrm>
        </p:grpSpPr>
        <p:sp>
          <p:nvSpPr>
            <p:cNvPr id="558" name="Google Shape;558;p46"/>
            <p:cNvSpPr/>
            <p:nvPr/>
          </p:nvSpPr>
          <p:spPr>
            <a:xfrm rot="-10507386">
              <a:off x="-110632" y="113383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idx="4294967295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r>
              <a:rPr lang="en"/>
              <a:t>:</a:t>
            </a:r>
            <a:endParaRPr/>
          </a:p>
        </p:txBody>
      </p:sp>
      <p:sp>
        <p:nvSpPr>
          <p:cNvPr id="565" name="Google Shape;565;p47"/>
          <p:cNvSpPr txBox="1"/>
          <p:nvPr/>
        </p:nvSpPr>
        <p:spPr>
          <a:xfrm>
            <a:off x="657900" y="1528925"/>
            <a:ext cx="78282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This is a type of geodesic length </a:t>
            </a: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first</a:t>
            </a: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 introduced by Fricke-Klein in 1897 </a:t>
            </a:r>
            <a:endParaRPr sz="15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(Vorlesungen über die Theorie der automorphen Functionen)</a:t>
            </a:r>
            <a:endParaRPr sz="13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 Mono"/>
              <a:buChar char="●"/>
            </a:pPr>
            <a:r>
              <a:rPr lang="en" sz="15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Geodesic Length Functions And The Nielsen Problem by Scott A. Wolpert in 1987</a:t>
            </a:r>
            <a:endParaRPr sz="15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47"/>
          <p:cNvSpPr/>
          <p:nvPr/>
        </p:nvSpPr>
        <p:spPr>
          <a:xfrm rot="-4722638">
            <a:off x="7810596" y="-971871"/>
            <a:ext cx="2453473" cy="1924426"/>
          </a:xfrm>
          <a:custGeom>
            <a:rect b="b" l="l" r="r" t="t"/>
            <a:pathLst>
              <a:path extrusionOk="0" h="1408351" w="1795523">
                <a:moveTo>
                  <a:pt x="603575" y="1408343"/>
                </a:moveTo>
                <a:cubicBezTo>
                  <a:pt x="835533" y="1408748"/>
                  <a:pt x="1568649" y="1395389"/>
                  <a:pt x="1699403" y="1382030"/>
                </a:cubicBezTo>
                <a:cubicBezTo>
                  <a:pt x="1711143" y="1380816"/>
                  <a:pt x="1725311" y="1371910"/>
                  <a:pt x="1726930" y="1358956"/>
                </a:cubicBezTo>
                <a:cubicBezTo>
                  <a:pt x="1749600" y="1158169"/>
                  <a:pt x="1760530" y="927830"/>
                  <a:pt x="1773079" y="726234"/>
                </a:cubicBezTo>
                <a:cubicBezTo>
                  <a:pt x="1786033" y="524637"/>
                  <a:pt x="1794129" y="322231"/>
                  <a:pt x="1795344" y="120229"/>
                </a:cubicBezTo>
                <a:cubicBezTo>
                  <a:pt x="1795748" y="80153"/>
                  <a:pt x="1795344" y="40076"/>
                  <a:pt x="1795344" y="0"/>
                </a:cubicBezTo>
                <a:lnTo>
                  <a:pt x="0" y="0"/>
                </a:lnTo>
                <a:lnTo>
                  <a:pt x="0" y="1389721"/>
                </a:lnTo>
                <a:cubicBezTo>
                  <a:pt x="200787" y="1401866"/>
                  <a:pt x="402384" y="1407938"/>
                  <a:pt x="603575" y="14083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7"/>
          <p:cNvSpPr/>
          <p:nvPr/>
        </p:nvSpPr>
        <p:spPr>
          <a:xfrm flipH="1" rot="5096111">
            <a:off x="8393457" y="113412"/>
            <a:ext cx="1920519" cy="1571845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p47"/>
          <p:cNvGrpSpPr/>
          <p:nvPr/>
        </p:nvGrpSpPr>
        <p:grpSpPr>
          <a:xfrm flipH="1">
            <a:off x="-2328745" y="1381692"/>
            <a:ext cx="2896554" cy="3761806"/>
            <a:chOff x="-203523" y="1010941"/>
            <a:chExt cx="3175350" cy="4124335"/>
          </a:xfrm>
        </p:grpSpPr>
        <p:sp>
          <p:nvSpPr>
            <p:cNvPr id="569" name="Google Shape;569;p47"/>
            <p:cNvSpPr/>
            <p:nvPr/>
          </p:nvSpPr>
          <p:spPr>
            <a:xfrm rot="-10507386">
              <a:off x="-110632" y="113383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47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576" name="Google Shape;576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042" r="16036" t="0"/>
          <a:stretch/>
        </p:blipFill>
        <p:spPr>
          <a:xfrm rot="219167">
            <a:off x="394204" y="669092"/>
            <a:ext cx="2760604" cy="406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48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578" name="Google Shape;578;p48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48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8"/>
          <p:cNvSpPr txBox="1"/>
          <p:nvPr/>
        </p:nvSpPr>
        <p:spPr>
          <a:xfrm>
            <a:off x="4123375" y="3340700"/>
            <a:ext cx="43836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Relation between invariants</a:t>
            </a:r>
            <a:endParaRPr b="1" sz="41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5648875" y="2319300"/>
            <a:ext cx="1332600" cy="841800"/>
          </a:xfrm>
          <a:prstGeom prst="rect">
            <a:avLst/>
          </a:prstGeom>
          <a:solidFill>
            <a:srgbClr val="FFF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04</a:t>
            </a:r>
            <a:endParaRPr b="1" sz="60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type="title"/>
          </p:nvPr>
        </p:nvSpPr>
        <p:spPr>
          <a:xfrm>
            <a:off x="2245150" y="417025"/>
            <a:ext cx="4496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593" name="Google Shape;593;p49"/>
          <p:cNvSpPr txBox="1"/>
          <p:nvPr/>
        </p:nvSpPr>
        <p:spPr>
          <a:xfrm>
            <a:off x="1643550" y="994200"/>
            <a:ext cx="58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Self intersection number vs Length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5195775" y="1510763"/>
            <a:ext cx="1605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Currency:  Length</a:t>
            </a:r>
            <a:endParaRPr b="1"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49"/>
          <p:cNvSpPr txBox="1"/>
          <p:nvPr/>
        </p:nvSpPr>
        <p:spPr>
          <a:xfrm>
            <a:off x="1703513" y="1503338"/>
            <a:ext cx="2625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Want to buy :   Self intersections</a:t>
            </a:r>
            <a:endParaRPr b="1" sz="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6" name="Google Shape;5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88" y="2175975"/>
            <a:ext cx="2027715" cy="132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300" y="1440600"/>
            <a:ext cx="502502" cy="4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9"/>
          <p:cNvSpPr txBox="1"/>
          <p:nvPr/>
        </p:nvSpPr>
        <p:spPr>
          <a:xfrm>
            <a:off x="1056100" y="3969100"/>
            <a:ext cx="6874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 can get more intersection for less length in thin parts of the surface.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 can minimize 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length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by making parts with more intersections thin</a:t>
            </a: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99" name="Google Shape;599;p49"/>
          <p:cNvPicPr preferRelativeResize="0"/>
          <p:nvPr/>
        </p:nvPicPr>
        <p:blipFill rotWithShape="1">
          <a:blip r:embed="rId3">
            <a:alphaModFix/>
          </a:blip>
          <a:srcRect b="16212" l="13603" r="22108" t="0"/>
          <a:stretch/>
        </p:blipFill>
        <p:spPr>
          <a:xfrm>
            <a:off x="4984563" y="2158713"/>
            <a:ext cx="2027726" cy="13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9"/>
          <p:cNvSpPr txBox="1"/>
          <p:nvPr/>
        </p:nvSpPr>
        <p:spPr>
          <a:xfrm>
            <a:off x="1862100" y="3497125"/>
            <a:ext cx="2027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1965600" y="3619563"/>
            <a:ext cx="1820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Thin parts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5088075" y="3754288"/>
            <a:ext cx="1820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Thick parts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/>
          <p:nvPr>
            <p:ph type="title"/>
          </p:nvPr>
        </p:nvSpPr>
        <p:spPr>
          <a:xfrm>
            <a:off x="1494525" y="445025"/>
            <a:ext cx="45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</p:txBody>
      </p:sp>
      <p:sp>
        <p:nvSpPr>
          <p:cNvPr id="608" name="Google Shape;608;p50"/>
          <p:cNvSpPr txBox="1"/>
          <p:nvPr/>
        </p:nvSpPr>
        <p:spPr>
          <a:xfrm>
            <a:off x="2149000" y="1146150"/>
            <a:ext cx="57078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Relations between these invariants?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Is the inf invariant a complete invariant? Are there curves with same inf invariant?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Can the inf invariant distinguish curves that the self intersection number can’t?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09" name="Google Shape;609;p50"/>
          <p:cNvGrpSpPr/>
          <p:nvPr/>
        </p:nvGrpSpPr>
        <p:grpSpPr>
          <a:xfrm>
            <a:off x="1452970" y="1422323"/>
            <a:ext cx="362006" cy="363003"/>
            <a:chOff x="7319081" y="3915202"/>
            <a:chExt cx="451999" cy="446828"/>
          </a:xfrm>
        </p:grpSpPr>
        <p:sp>
          <p:nvSpPr>
            <p:cNvPr id="610" name="Google Shape;610;p50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0"/>
          <p:cNvGrpSpPr/>
          <p:nvPr/>
        </p:nvGrpSpPr>
        <p:grpSpPr>
          <a:xfrm>
            <a:off x="1452745" y="2081699"/>
            <a:ext cx="362006" cy="363003"/>
            <a:chOff x="7319081" y="3915202"/>
            <a:chExt cx="451999" cy="446828"/>
          </a:xfrm>
        </p:grpSpPr>
        <p:sp>
          <p:nvSpPr>
            <p:cNvPr id="622" name="Google Shape;622;p50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50"/>
          <p:cNvGrpSpPr/>
          <p:nvPr/>
        </p:nvGrpSpPr>
        <p:grpSpPr>
          <a:xfrm>
            <a:off x="1494520" y="3029149"/>
            <a:ext cx="362006" cy="363003"/>
            <a:chOff x="7319081" y="3915202"/>
            <a:chExt cx="451999" cy="446828"/>
          </a:xfrm>
        </p:grpSpPr>
        <p:sp>
          <p:nvSpPr>
            <p:cNvPr id="634" name="Google Shape;634;p50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Results</a:t>
            </a: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833209" y="1223713"/>
            <a:ext cx="311700" cy="18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1"/>
          <p:cNvSpPr/>
          <p:nvPr/>
        </p:nvSpPr>
        <p:spPr>
          <a:xfrm>
            <a:off x="833209" y="1817188"/>
            <a:ext cx="311700" cy="1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1"/>
          <p:cNvSpPr/>
          <p:nvPr/>
        </p:nvSpPr>
        <p:spPr>
          <a:xfrm>
            <a:off x="833209" y="2390500"/>
            <a:ext cx="311700" cy="1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1"/>
          <p:cNvSpPr/>
          <p:nvPr/>
        </p:nvSpPr>
        <p:spPr>
          <a:xfrm>
            <a:off x="833209" y="2963813"/>
            <a:ext cx="311700" cy="18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1"/>
          <p:cNvSpPr txBox="1"/>
          <p:nvPr/>
        </p:nvSpPr>
        <p:spPr>
          <a:xfrm>
            <a:off x="1608225" y="1631788"/>
            <a:ext cx="63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Universal length bounds for non-simple closed geodesics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on hyperbolic surfaces. (A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. Basmajian, H.Parlier, and J.Souto., 2017)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51"/>
          <p:cNvSpPr txBox="1"/>
          <p:nvPr/>
        </p:nvSpPr>
        <p:spPr>
          <a:xfrm>
            <a:off x="1563275" y="2329888"/>
            <a:ext cx="6168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Length bounds on shortest k-geodesics in different metric classes. (A. Basmajian, 2013)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1608225" y="3832975"/>
            <a:ext cx="664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Explicit inf length values for a certain  of curves (uniform filling curves). (</a:t>
            </a:r>
            <a:r>
              <a:rPr lang="en" sz="1200"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E. Girondo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G. González-Diez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, R.A. Hidalgo, 2023)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51"/>
          <p:cNvSpPr txBox="1"/>
          <p:nvPr/>
        </p:nvSpPr>
        <p:spPr>
          <a:xfrm>
            <a:off x="1608225" y="1147875"/>
            <a:ext cx="4813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Length equivalent curves: Curves with same length for all hyperbolic metrics (C. Leininger, 2003)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8" name="Google Shape;658;p51"/>
          <p:cNvSpPr txBox="1"/>
          <p:nvPr/>
        </p:nvSpPr>
        <p:spPr>
          <a:xfrm>
            <a:off x="1585775" y="3398100"/>
            <a:ext cx="659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For geodesic current… (J. Sapir, S. Hensel, 2021, 2023)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51"/>
          <p:cNvSpPr txBox="1"/>
          <p:nvPr/>
        </p:nvSpPr>
        <p:spPr>
          <a:xfrm>
            <a:off x="1563275" y="2824300"/>
            <a:ext cx="6860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Length minima for an infinite family of filling closed curves on a one-holed torus.(Z.Wang and Y.Zhang, 2022)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51"/>
          <p:cNvSpPr/>
          <p:nvPr/>
        </p:nvSpPr>
        <p:spPr>
          <a:xfrm>
            <a:off x="833209" y="3491088"/>
            <a:ext cx="311700" cy="18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1"/>
          <p:cNvSpPr/>
          <p:nvPr/>
        </p:nvSpPr>
        <p:spPr>
          <a:xfrm>
            <a:off x="833209" y="4018363"/>
            <a:ext cx="311700" cy="1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2"/>
          <p:cNvGrpSpPr/>
          <p:nvPr/>
        </p:nvGrpSpPr>
        <p:grpSpPr>
          <a:xfrm>
            <a:off x="-455492" y="-571815"/>
            <a:ext cx="4599185" cy="6081378"/>
            <a:chOff x="-455492" y="-571815"/>
            <a:chExt cx="4599185" cy="6081378"/>
          </a:xfrm>
        </p:grpSpPr>
        <p:sp>
          <p:nvSpPr>
            <p:cNvPr id="667" name="Google Shape;667;p52"/>
            <p:cNvSpPr/>
            <p:nvPr/>
          </p:nvSpPr>
          <p:spPr>
            <a:xfrm flipH="1" rot="-9800789">
              <a:off x="1203332" y="-230095"/>
              <a:ext cx="2694066" cy="2113140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 rot="5990749">
              <a:off x="-538942" y="3148485"/>
              <a:ext cx="2497037" cy="1931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52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70" name="Google Shape;670;p5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042" r="16036" t="0"/>
          <a:stretch/>
        </p:blipFill>
        <p:spPr>
          <a:xfrm rot="219167">
            <a:off x="394203" y="669092"/>
            <a:ext cx="2760604" cy="4064502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1" name="Google Shape;671;p52"/>
          <p:cNvSpPr txBox="1"/>
          <p:nvPr>
            <p:ph type="title"/>
          </p:nvPr>
        </p:nvSpPr>
        <p:spPr>
          <a:xfrm>
            <a:off x="3970975" y="3188300"/>
            <a:ext cx="43971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Invariants</a:t>
            </a:r>
            <a:endParaRPr/>
          </a:p>
        </p:txBody>
      </p:sp>
      <p:sp>
        <p:nvSpPr>
          <p:cNvPr id="672" name="Google Shape;672;p52"/>
          <p:cNvSpPr txBox="1"/>
          <p:nvPr>
            <p:ph idx="2" type="title"/>
          </p:nvPr>
        </p:nvSpPr>
        <p:spPr>
          <a:xfrm>
            <a:off x="5496475" y="2166900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673" name="Google Shape;673;p52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674" name="Google Shape;674;p52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1" name="Google Shape;681;p52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3"/>
          <p:cNvSpPr/>
          <p:nvPr/>
        </p:nvSpPr>
        <p:spPr>
          <a:xfrm>
            <a:off x="2418475" y="2884000"/>
            <a:ext cx="508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7" name="Google Shape;687;p53"/>
          <p:cNvSpPr txBox="1"/>
          <p:nvPr>
            <p:ph type="title"/>
          </p:nvPr>
        </p:nvSpPr>
        <p:spPr>
          <a:xfrm>
            <a:off x="1494525" y="445025"/>
            <a:ext cx="45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</p:txBody>
      </p:sp>
      <p:sp>
        <p:nvSpPr>
          <p:cNvPr id="688" name="Google Shape;688;p53"/>
          <p:cNvSpPr txBox="1"/>
          <p:nvPr/>
        </p:nvSpPr>
        <p:spPr>
          <a:xfrm>
            <a:off x="2307975" y="1112100"/>
            <a:ext cx="57078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AF7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5AF72"/>
                </a:solidFill>
                <a:latin typeface="Nunito"/>
                <a:ea typeface="Nunito"/>
                <a:cs typeface="Nunito"/>
                <a:sym typeface="Nunito"/>
              </a:rPr>
              <a:t>Relations between these invariants?</a:t>
            </a:r>
            <a:endParaRPr sz="1900">
              <a:solidFill>
                <a:srgbClr val="D5AF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5AF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5AF72"/>
                </a:solidFill>
                <a:latin typeface="Nunito"/>
                <a:ea typeface="Nunito"/>
                <a:cs typeface="Nunito"/>
                <a:sym typeface="Nunito"/>
              </a:rPr>
              <a:t>Is the inf invariant a complete invariant? Are there curves with same inf invariant?</a:t>
            </a:r>
            <a:endParaRPr sz="1900">
              <a:solidFill>
                <a:srgbClr val="D5AF7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Can the inf invariant distinguish curves that the self intersection number can’t?</a:t>
            </a:r>
            <a:endParaRPr sz="1900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89" name="Google Shape;689;p53"/>
          <p:cNvGrpSpPr/>
          <p:nvPr/>
        </p:nvGrpSpPr>
        <p:grpSpPr>
          <a:xfrm>
            <a:off x="1452970" y="1422323"/>
            <a:ext cx="362006" cy="363003"/>
            <a:chOff x="7319081" y="3915202"/>
            <a:chExt cx="451999" cy="446828"/>
          </a:xfrm>
        </p:grpSpPr>
        <p:sp>
          <p:nvSpPr>
            <p:cNvPr id="690" name="Google Shape;690;p53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3"/>
          <p:cNvGrpSpPr/>
          <p:nvPr/>
        </p:nvGrpSpPr>
        <p:grpSpPr>
          <a:xfrm>
            <a:off x="1452745" y="2081699"/>
            <a:ext cx="362006" cy="363003"/>
            <a:chOff x="7319081" y="3915202"/>
            <a:chExt cx="451999" cy="446828"/>
          </a:xfrm>
        </p:grpSpPr>
        <p:sp>
          <p:nvSpPr>
            <p:cNvPr id="702" name="Google Shape;702;p53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53"/>
          <p:cNvGrpSpPr/>
          <p:nvPr/>
        </p:nvGrpSpPr>
        <p:grpSpPr>
          <a:xfrm>
            <a:off x="1494520" y="3029149"/>
            <a:ext cx="362006" cy="363003"/>
            <a:chOff x="7319081" y="3915202"/>
            <a:chExt cx="451999" cy="446828"/>
          </a:xfrm>
        </p:grpSpPr>
        <p:sp>
          <p:nvSpPr>
            <p:cNvPr id="714" name="Google Shape;714;p53"/>
            <p:cNvSpPr/>
            <p:nvPr/>
          </p:nvSpPr>
          <p:spPr>
            <a:xfrm>
              <a:off x="7373182" y="3967412"/>
              <a:ext cx="214515" cy="214778"/>
            </a:xfrm>
            <a:custGeom>
              <a:rect b="b" l="l" r="r" t="t"/>
              <a:pathLst>
                <a:path extrusionOk="0" h="8182" w="8172">
                  <a:moveTo>
                    <a:pt x="3462" y="1"/>
                  </a:moveTo>
                  <a:lnTo>
                    <a:pt x="3283" y="741"/>
                  </a:lnTo>
                  <a:lnTo>
                    <a:pt x="2284" y="1151"/>
                  </a:lnTo>
                  <a:lnTo>
                    <a:pt x="1633" y="759"/>
                  </a:lnTo>
                  <a:lnTo>
                    <a:pt x="759" y="1642"/>
                  </a:lnTo>
                  <a:lnTo>
                    <a:pt x="1142" y="2293"/>
                  </a:lnTo>
                  <a:lnTo>
                    <a:pt x="732" y="3284"/>
                  </a:lnTo>
                  <a:lnTo>
                    <a:pt x="0" y="3471"/>
                  </a:lnTo>
                  <a:lnTo>
                    <a:pt x="0" y="4720"/>
                  </a:lnTo>
                  <a:lnTo>
                    <a:pt x="732" y="4898"/>
                  </a:lnTo>
                  <a:lnTo>
                    <a:pt x="1142" y="5897"/>
                  </a:lnTo>
                  <a:lnTo>
                    <a:pt x="759" y="6540"/>
                  </a:lnTo>
                  <a:lnTo>
                    <a:pt x="1633" y="7423"/>
                  </a:lnTo>
                  <a:lnTo>
                    <a:pt x="2284" y="7030"/>
                  </a:lnTo>
                  <a:lnTo>
                    <a:pt x="3283" y="7450"/>
                  </a:lnTo>
                  <a:lnTo>
                    <a:pt x="3462" y="8181"/>
                  </a:lnTo>
                  <a:lnTo>
                    <a:pt x="4711" y="8181"/>
                  </a:lnTo>
                  <a:lnTo>
                    <a:pt x="4898" y="7450"/>
                  </a:lnTo>
                  <a:lnTo>
                    <a:pt x="5888" y="7030"/>
                  </a:lnTo>
                  <a:lnTo>
                    <a:pt x="6539" y="7423"/>
                  </a:lnTo>
                  <a:lnTo>
                    <a:pt x="7423" y="6540"/>
                  </a:lnTo>
                  <a:lnTo>
                    <a:pt x="7030" y="5897"/>
                  </a:lnTo>
                  <a:lnTo>
                    <a:pt x="7440" y="4898"/>
                  </a:lnTo>
                  <a:lnTo>
                    <a:pt x="8172" y="4720"/>
                  </a:lnTo>
                  <a:lnTo>
                    <a:pt x="8172" y="3471"/>
                  </a:lnTo>
                  <a:lnTo>
                    <a:pt x="7440" y="3284"/>
                  </a:lnTo>
                  <a:lnTo>
                    <a:pt x="7030" y="2293"/>
                  </a:lnTo>
                  <a:lnTo>
                    <a:pt x="7423" y="1642"/>
                  </a:lnTo>
                  <a:lnTo>
                    <a:pt x="6539" y="759"/>
                  </a:lnTo>
                  <a:lnTo>
                    <a:pt x="5888" y="1151"/>
                  </a:lnTo>
                  <a:lnTo>
                    <a:pt x="4898" y="741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7428437" y="4022904"/>
              <a:ext cx="104475" cy="104475"/>
            </a:xfrm>
            <a:custGeom>
              <a:rect b="b" l="l" r="r" t="t"/>
              <a:pathLst>
                <a:path extrusionOk="0" h="3980" w="3980">
                  <a:moveTo>
                    <a:pt x="1990" y="1"/>
                  </a:moveTo>
                  <a:cubicBezTo>
                    <a:pt x="893" y="1"/>
                    <a:pt x="1" y="893"/>
                    <a:pt x="1" y="1990"/>
                  </a:cubicBezTo>
                  <a:cubicBezTo>
                    <a:pt x="1" y="3088"/>
                    <a:pt x="893" y="3980"/>
                    <a:pt x="1990" y="3980"/>
                  </a:cubicBezTo>
                  <a:cubicBezTo>
                    <a:pt x="3087" y="3980"/>
                    <a:pt x="3979" y="3088"/>
                    <a:pt x="3979" y="1990"/>
                  </a:cubicBezTo>
                  <a:cubicBezTo>
                    <a:pt x="3979" y="893"/>
                    <a:pt x="3087" y="1"/>
                    <a:pt x="1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7338296" y="4236235"/>
              <a:ext cx="55755" cy="115264"/>
            </a:xfrm>
            <a:custGeom>
              <a:rect b="b" l="l" r="r" t="t"/>
              <a:pathLst>
                <a:path extrusionOk="0" h="4391" w="2124">
                  <a:moveTo>
                    <a:pt x="0" y="1"/>
                  </a:moveTo>
                  <a:lnTo>
                    <a:pt x="0" y="4390"/>
                  </a:lnTo>
                  <a:lnTo>
                    <a:pt x="2123" y="4390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7620007" y="4298316"/>
              <a:ext cx="55991" cy="53182"/>
            </a:xfrm>
            <a:custGeom>
              <a:rect b="b" l="l" r="r" t="t"/>
              <a:pathLst>
                <a:path extrusionOk="0" h="2026" w="2133">
                  <a:moveTo>
                    <a:pt x="0" y="0"/>
                  </a:moveTo>
                  <a:lnTo>
                    <a:pt x="0" y="2025"/>
                  </a:lnTo>
                  <a:lnTo>
                    <a:pt x="2132" y="2025"/>
                  </a:lnTo>
                  <a:lnTo>
                    <a:pt x="2132" y="455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7431482" y="4290336"/>
              <a:ext cx="55991" cy="61163"/>
            </a:xfrm>
            <a:custGeom>
              <a:rect b="b" l="l" r="r" t="t"/>
              <a:pathLst>
                <a:path extrusionOk="0" h="2330" w="2133">
                  <a:moveTo>
                    <a:pt x="1" y="1"/>
                  </a:moveTo>
                  <a:lnTo>
                    <a:pt x="1" y="2329"/>
                  </a:lnTo>
                  <a:lnTo>
                    <a:pt x="2133" y="232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7525850" y="4253823"/>
              <a:ext cx="55781" cy="97676"/>
            </a:xfrm>
            <a:custGeom>
              <a:rect b="b" l="l" r="r" t="t"/>
              <a:pathLst>
                <a:path extrusionOk="0" h="3721" w="2125">
                  <a:moveTo>
                    <a:pt x="1" y="0"/>
                  </a:moveTo>
                  <a:lnTo>
                    <a:pt x="1" y="3720"/>
                  </a:lnTo>
                  <a:lnTo>
                    <a:pt x="2124" y="3720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7364283" y="3958750"/>
              <a:ext cx="232313" cy="232103"/>
            </a:xfrm>
            <a:custGeom>
              <a:rect b="b" l="l" r="r" t="t"/>
              <a:pathLst>
                <a:path extrusionOk="0" h="8842" w="8850">
                  <a:moveTo>
                    <a:pt x="4791" y="670"/>
                  </a:moveTo>
                  <a:lnTo>
                    <a:pt x="4907" y="1151"/>
                  </a:lnTo>
                  <a:cubicBezTo>
                    <a:pt x="4934" y="1250"/>
                    <a:pt x="5005" y="1339"/>
                    <a:pt x="5103" y="1374"/>
                  </a:cubicBezTo>
                  <a:lnTo>
                    <a:pt x="6102" y="1785"/>
                  </a:lnTo>
                  <a:cubicBezTo>
                    <a:pt x="6145" y="1804"/>
                    <a:pt x="6189" y="1813"/>
                    <a:pt x="6232" y="1813"/>
                  </a:cubicBezTo>
                  <a:cubicBezTo>
                    <a:pt x="6290" y="1813"/>
                    <a:pt x="6346" y="1797"/>
                    <a:pt x="6397" y="1767"/>
                  </a:cubicBezTo>
                  <a:lnTo>
                    <a:pt x="6825" y="1508"/>
                  </a:lnTo>
                  <a:lnTo>
                    <a:pt x="7342" y="2026"/>
                  </a:lnTo>
                  <a:lnTo>
                    <a:pt x="7084" y="2454"/>
                  </a:lnTo>
                  <a:cubicBezTo>
                    <a:pt x="7030" y="2543"/>
                    <a:pt x="7021" y="2650"/>
                    <a:pt x="7066" y="2748"/>
                  </a:cubicBezTo>
                  <a:lnTo>
                    <a:pt x="7476" y="3739"/>
                  </a:lnTo>
                  <a:cubicBezTo>
                    <a:pt x="7512" y="3837"/>
                    <a:pt x="7601" y="3908"/>
                    <a:pt x="7699" y="3935"/>
                  </a:cubicBezTo>
                  <a:lnTo>
                    <a:pt x="8181" y="4060"/>
                  </a:lnTo>
                  <a:lnTo>
                    <a:pt x="8181" y="4791"/>
                  </a:lnTo>
                  <a:lnTo>
                    <a:pt x="7699" y="4907"/>
                  </a:lnTo>
                  <a:cubicBezTo>
                    <a:pt x="7601" y="4934"/>
                    <a:pt x="7512" y="5005"/>
                    <a:pt x="7476" y="5103"/>
                  </a:cubicBezTo>
                  <a:lnTo>
                    <a:pt x="7057" y="6094"/>
                  </a:lnTo>
                  <a:cubicBezTo>
                    <a:pt x="7021" y="6192"/>
                    <a:pt x="7030" y="6299"/>
                    <a:pt x="7084" y="6397"/>
                  </a:cubicBezTo>
                  <a:lnTo>
                    <a:pt x="7342" y="6816"/>
                  </a:lnTo>
                  <a:lnTo>
                    <a:pt x="6825" y="7334"/>
                  </a:lnTo>
                  <a:lnTo>
                    <a:pt x="6397" y="7084"/>
                  </a:lnTo>
                  <a:cubicBezTo>
                    <a:pt x="6346" y="7048"/>
                    <a:pt x="6289" y="7033"/>
                    <a:pt x="6232" y="7033"/>
                  </a:cubicBezTo>
                  <a:cubicBezTo>
                    <a:pt x="6188" y="7033"/>
                    <a:pt x="6145" y="7042"/>
                    <a:pt x="6102" y="7057"/>
                  </a:cubicBezTo>
                  <a:lnTo>
                    <a:pt x="5103" y="7467"/>
                  </a:lnTo>
                  <a:cubicBezTo>
                    <a:pt x="5005" y="7512"/>
                    <a:pt x="4934" y="7592"/>
                    <a:pt x="4907" y="7699"/>
                  </a:cubicBezTo>
                  <a:lnTo>
                    <a:pt x="4791" y="8181"/>
                  </a:lnTo>
                  <a:lnTo>
                    <a:pt x="4059" y="8181"/>
                  </a:lnTo>
                  <a:lnTo>
                    <a:pt x="3943" y="7699"/>
                  </a:lnTo>
                  <a:cubicBezTo>
                    <a:pt x="3917" y="7592"/>
                    <a:pt x="3845" y="7512"/>
                    <a:pt x="3747" y="7467"/>
                  </a:cubicBezTo>
                  <a:lnTo>
                    <a:pt x="2748" y="7057"/>
                  </a:lnTo>
                  <a:cubicBezTo>
                    <a:pt x="2710" y="7042"/>
                    <a:pt x="2666" y="7033"/>
                    <a:pt x="2622" y="7033"/>
                  </a:cubicBezTo>
                  <a:cubicBezTo>
                    <a:pt x="2564" y="7033"/>
                    <a:pt x="2504" y="7048"/>
                    <a:pt x="2454" y="7084"/>
                  </a:cubicBezTo>
                  <a:lnTo>
                    <a:pt x="2025" y="7334"/>
                  </a:lnTo>
                  <a:lnTo>
                    <a:pt x="1508" y="6816"/>
                  </a:lnTo>
                  <a:lnTo>
                    <a:pt x="1767" y="6397"/>
                  </a:lnTo>
                  <a:cubicBezTo>
                    <a:pt x="1820" y="6299"/>
                    <a:pt x="1829" y="6192"/>
                    <a:pt x="1793" y="6094"/>
                  </a:cubicBezTo>
                  <a:lnTo>
                    <a:pt x="1374" y="5103"/>
                  </a:lnTo>
                  <a:cubicBezTo>
                    <a:pt x="1338" y="5005"/>
                    <a:pt x="1258" y="4934"/>
                    <a:pt x="1151" y="4907"/>
                  </a:cubicBezTo>
                  <a:lnTo>
                    <a:pt x="669" y="4791"/>
                  </a:lnTo>
                  <a:lnTo>
                    <a:pt x="669" y="4060"/>
                  </a:lnTo>
                  <a:lnTo>
                    <a:pt x="1151" y="3935"/>
                  </a:lnTo>
                  <a:cubicBezTo>
                    <a:pt x="1258" y="3908"/>
                    <a:pt x="1338" y="3837"/>
                    <a:pt x="1374" y="3739"/>
                  </a:cubicBezTo>
                  <a:lnTo>
                    <a:pt x="1793" y="2748"/>
                  </a:lnTo>
                  <a:cubicBezTo>
                    <a:pt x="1829" y="2650"/>
                    <a:pt x="1820" y="2543"/>
                    <a:pt x="1767" y="2454"/>
                  </a:cubicBezTo>
                  <a:lnTo>
                    <a:pt x="1508" y="2026"/>
                  </a:lnTo>
                  <a:lnTo>
                    <a:pt x="2025" y="1508"/>
                  </a:lnTo>
                  <a:lnTo>
                    <a:pt x="2454" y="1767"/>
                  </a:lnTo>
                  <a:cubicBezTo>
                    <a:pt x="2504" y="1797"/>
                    <a:pt x="2564" y="1813"/>
                    <a:pt x="2622" y="1813"/>
                  </a:cubicBezTo>
                  <a:cubicBezTo>
                    <a:pt x="2666" y="1813"/>
                    <a:pt x="2709" y="1804"/>
                    <a:pt x="2748" y="1785"/>
                  </a:cubicBezTo>
                  <a:lnTo>
                    <a:pt x="3747" y="1374"/>
                  </a:lnTo>
                  <a:cubicBezTo>
                    <a:pt x="3845" y="1339"/>
                    <a:pt x="3917" y="1250"/>
                    <a:pt x="3943" y="1151"/>
                  </a:cubicBezTo>
                  <a:lnTo>
                    <a:pt x="4059" y="670"/>
                  </a:lnTo>
                  <a:close/>
                  <a:moveTo>
                    <a:pt x="3801" y="1"/>
                  </a:moveTo>
                  <a:cubicBezTo>
                    <a:pt x="3649" y="1"/>
                    <a:pt x="3515" y="108"/>
                    <a:pt x="3480" y="250"/>
                  </a:cubicBezTo>
                  <a:lnTo>
                    <a:pt x="3337" y="821"/>
                  </a:lnTo>
                  <a:lnTo>
                    <a:pt x="2650" y="1107"/>
                  </a:lnTo>
                  <a:lnTo>
                    <a:pt x="2141" y="804"/>
                  </a:lnTo>
                  <a:cubicBezTo>
                    <a:pt x="2092" y="772"/>
                    <a:pt x="2036" y="757"/>
                    <a:pt x="1979" y="757"/>
                  </a:cubicBezTo>
                  <a:cubicBezTo>
                    <a:pt x="1892" y="757"/>
                    <a:pt x="1805" y="792"/>
                    <a:pt x="1740" y="857"/>
                  </a:cubicBezTo>
                  <a:lnTo>
                    <a:pt x="857" y="1740"/>
                  </a:lnTo>
                  <a:cubicBezTo>
                    <a:pt x="750" y="1847"/>
                    <a:pt x="732" y="2008"/>
                    <a:pt x="812" y="2142"/>
                  </a:cubicBezTo>
                  <a:lnTo>
                    <a:pt x="1115" y="2650"/>
                  </a:lnTo>
                  <a:lnTo>
                    <a:pt x="830" y="3337"/>
                  </a:lnTo>
                  <a:lnTo>
                    <a:pt x="259" y="3480"/>
                  </a:lnTo>
                  <a:cubicBezTo>
                    <a:pt x="107" y="3515"/>
                    <a:pt x="0" y="3649"/>
                    <a:pt x="0" y="3801"/>
                  </a:cubicBezTo>
                  <a:lnTo>
                    <a:pt x="0" y="5050"/>
                  </a:lnTo>
                  <a:cubicBezTo>
                    <a:pt x="0" y="5202"/>
                    <a:pt x="107" y="5326"/>
                    <a:pt x="259" y="5371"/>
                  </a:cubicBezTo>
                  <a:lnTo>
                    <a:pt x="830" y="5514"/>
                  </a:lnTo>
                  <a:lnTo>
                    <a:pt x="1115" y="6201"/>
                  </a:lnTo>
                  <a:lnTo>
                    <a:pt x="812" y="6700"/>
                  </a:lnTo>
                  <a:cubicBezTo>
                    <a:pt x="732" y="6834"/>
                    <a:pt x="750" y="7004"/>
                    <a:pt x="857" y="7111"/>
                  </a:cubicBezTo>
                  <a:lnTo>
                    <a:pt x="1740" y="7994"/>
                  </a:lnTo>
                  <a:cubicBezTo>
                    <a:pt x="1802" y="8056"/>
                    <a:pt x="1886" y="8088"/>
                    <a:pt x="1970" y="8088"/>
                  </a:cubicBezTo>
                  <a:cubicBezTo>
                    <a:pt x="2029" y="8088"/>
                    <a:pt x="2089" y="8072"/>
                    <a:pt x="2141" y="8038"/>
                  </a:cubicBezTo>
                  <a:lnTo>
                    <a:pt x="2650" y="7735"/>
                  </a:lnTo>
                  <a:lnTo>
                    <a:pt x="3337" y="8021"/>
                  </a:lnTo>
                  <a:lnTo>
                    <a:pt x="3480" y="8592"/>
                  </a:lnTo>
                  <a:cubicBezTo>
                    <a:pt x="3515" y="8743"/>
                    <a:pt x="3649" y="8841"/>
                    <a:pt x="3801" y="8841"/>
                  </a:cubicBezTo>
                  <a:lnTo>
                    <a:pt x="5050" y="8841"/>
                  </a:lnTo>
                  <a:cubicBezTo>
                    <a:pt x="5201" y="8841"/>
                    <a:pt x="5335" y="8743"/>
                    <a:pt x="5371" y="8592"/>
                  </a:cubicBezTo>
                  <a:lnTo>
                    <a:pt x="5514" y="8021"/>
                  </a:lnTo>
                  <a:lnTo>
                    <a:pt x="6200" y="7735"/>
                  </a:lnTo>
                  <a:lnTo>
                    <a:pt x="6709" y="8038"/>
                  </a:lnTo>
                  <a:cubicBezTo>
                    <a:pt x="6761" y="8072"/>
                    <a:pt x="6821" y="8088"/>
                    <a:pt x="6881" y="8088"/>
                  </a:cubicBezTo>
                  <a:cubicBezTo>
                    <a:pt x="6964" y="8088"/>
                    <a:pt x="7048" y="8056"/>
                    <a:pt x="7110" y="7994"/>
                  </a:cubicBezTo>
                  <a:lnTo>
                    <a:pt x="7994" y="7111"/>
                  </a:lnTo>
                  <a:cubicBezTo>
                    <a:pt x="8101" y="7004"/>
                    <a:pt x="8118" y="6834"/>
                    <a:pt x="8047" y="6700"/>
                  </a:cubicBezTo>
                  <a:lnTo>
                    <a:pt x="7735" y="6201"/>
                  </a:lnTo>
                  <a:lnTo>
                    <a:pt x="8020" y="5514"/>
                  </a:lnTo>
                  <a:lnTo>
                    <a:pt x="8600" y="5371"/>
                  </a:lnTo>
                  <a:cubicBezTo>
                    <a:pt x="8743" y="5326"/>
                    <a:pt x="8850" y="5202"/>
                    <a:pt x="8850" y="5050"/>
                  </a:cubicBezTo>
                  <a:lnTo>
                    <a:pt x="8850" y="3801"/>
                  </a:lnTo>
                  <a:cubicBezTo>
                    <a:pt x="8850" y="3649"/>
                    <a:pt x="8743" y="3515"/>
                    <a:pt x="8600" y="3480"/>
                  </a:cubicBezTo>
                  <a:lnTo>
                    <a:pt x="8020" y="3337"/>
                  </a:lnTo>
                  <a:lnTo>
                    <a:pt x="7735" y="2650"/>
                  </a:lnTo>
                  <a:lnTo>
                    <a:pt x="8047" y="2142"/>
                  </a:lnTo>
                  <a:cubicBezTo>
                    <a:pt x="8118" y="2008"/>
                    <a:pt x="8101" y="1847"/>
                    <a:pt x="7994" y="1740"/>
                  </a:cubicBezTo>
                  <a:lnTo>
                    <a:pt x="7110" y="857"/>
                  </a:lnTo>
                  <a:cubicBezTo>
                    <a:pt x="7046" y="792"/>
                    <a:pt x="6958" y="757"/>
                    <a:pt x="6871" y="757"/>
                  </a:cubicBezTo>
                  <a:cubicBezTo>
                    <a:pt x="6814" y="757"/>
                    <a:pt x="6758" y="772"/>
                    <a:pt x="6709" y="804"/>
                  </a:cubicBezTo>
                  <a:lnTo>
                    <a:pt x="6200" y="1107"/>
                  </a:lnTo>
                  <a:lnTo>
                    <a:pt x="5514" y="821"/>
                  </a:lnTo>
                  <a:lnTo>
                    <a:pt x="5371" y="250"/>
                  </a:lnTo>
                  <a:cubicBezTo>
                    <a:pt x="5335" y="108"/>
                    <a:pt x="5201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7419775" y="4014242"/>
              <a:ext cx="121800" cy="121800"/>
            </a:xfrm>
            <a:custGeom>
              <a:rect b="b" l="l" r="r" t="t"/>
              <a:pathLst>
                <a:path extrusionOk="0" h="4640" w="4640">
                  <a:moveTo>
                    <a:pt x="2320" y="1"/>
                  </a:moveTo>
                  <a:cubicBezTo>
                    <a:pt x="2142" y="1"/>
                    <a:pt x="1990" y="153"/>
                    <a:pt x="1990" y="331"/>
                  </a:cubicBezTo>
                  <a:cubicBezTo>
                    <a:pt x="1990" y="518"/>
                    <a:pt x="2142" y="661"/>
                    <a:pt x="2320" y="661"/>
                  </a:cubicBezTo>
                  <a:cubicBezTo>
                    <a:pt x="3239" y="661"/>
                    <a:pt x="3979" y="1401"/>
                    <a:pt x="3979" y="2320"/>
                  </a:cubicBezTo>
                  <a:cubicBezTo>
                    <a:pt x="3979" y="3230"/>
                    <a:pt x="3239" y="3971"/>
                    <a:pt x="2320" y="3971"/>
                  </a:cubicBezTo>
                  <a:cubicBezTo>
                    <a:pt x="1410" y="3971"/>
                    <a:pt x="670" y="3230"/>
                    <a:pt x="670" y="2320"/>
                  </a:cubicBezTo>
                  <a:cubicBezTo>
                    <a:pt x="670" y="2151"/>
                    <a:pt x="688" y="1981"/>
                    <a:pt x="741" y="1821"/>
                  </a:cubicBezTo>
                  <a:cubicBezTo>
                    <a:pt x="795" y="1651"/>
                    <a:pt x="696" y="1464"/>
                    <a:pt x="527" y="1410"/>
                  </a:cubicBezTo>
                  <a:cubicBezTo>
                    <a:pt x="494" y="1400"/>
                    <a:pt x="460" y="1396"/>
                    <a:pt x="428" y="1396"/>
                  </a:cubicBezTo>
                  <a:cubicBezTo>
                    <a:pt x="284" y="1396"/>
                    <a:pt x="151" y="1486"/>
                    <a:pt x="108" y="1625"/>
                  </a:cubicBezTo>
                  <a:cubicBezTo>
                    <a:pt x="36" y="1848"/>
                    <a:pt x="1" y="2079"/>
                    <a:pt x="1" y="2320"/>
                  </a:cubicBezTo>
                  <a:cubicBezTo>
                    <a:pt x="1" y="3596"/>
                    <a:pt x="1044" y="4640"/>
                    <a:pt x="2320" y="4640"/>
                  </a:cubicBezTo>
                  <a:cubicBezTo>
                    <a:pt x="3605" y="4640"/>
                    <a:pt x="4640" y="3596"/>
                    <a:pt x="4640" y="2320"/>
                  </a:cubicBezTo>
                  <a:cubicBezTo>
                    <a:pt x="4640" y="1036"/>
                    <a:pt x="3605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7440853" y="4023639"/>
              <a:ext cx="19924" cy="17325"/>
            </a:xfrm>
            <a:custGeom>
              <a:rect b="b" l="l" r="r" t="t"/>
              <a:pathLst>
                <a:path extrusionOk="0" h="660" w="759">
                  <a:moveTo>
                    <a:pt x="380" y="0"/>
                  </a:moveTo>
                  <a:cubicBezTo>
                    <a:pt x="314" y="0"/>
                    <a:pt x="247" y="21"/>
                    <a:pt x="188" y="62"/>
                  </a:cubicBezTo>
                  <a:lnTo>
                    <a:pt x="179" y="62"/>
                  </a:lnTo>
                  <a:cubicBezTo>
                    <a:pt x="36" y="178"/>
                    <a:pt x="0" y="383"/>
                    <a:pt x="116" y="526"/>
                  </a:cubicBezTo>
                  <a:cubicBezTo>
                    <a:pt x="179" y="615"/>
                    <a:pt x="277" y="660"/>
                    <a:pt x="375" y="660"/>
                  </a:cubicBezTo>
                  <a:cubicBezTo>
                    <a:pt x="447" y="660"/>
                    <a:pt x="518" y="642"/>
                    <a:pt x="571" y="606"/>
                  </a:cubicBezTo>
                  <a:cubicBezTo>
                    <a:pt x="723" y="499"/>
                    <a:pt x="759" y="294"/>
                    <a:pt x="652" y="142"/>
                  </a:cubicBezTo>
                  <a:cubicBezTo>
                    <a:pt x="586" y="50"/>
                    <a:pt x="4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7623499" y="4066426"/>
              <a:ext cx="17588" cy="18113"/>
            </a:xfrm>
            <a:custGeom>
              <a:rect b="b" l="l" r="r" t="t"/>
              <a:pathLst>
                <a:path extrusionOk="0" h="690" w="670">
                  <a:moveTo>
                    <a:pt x="328" y="1"/>
                  </a:moveTo>
                  <a:cubicBezTo>
                    <a:pt x="149" y="1"/>
                    <a:pt x="1" y="146"/>
                    <a:pt x="1" y="332"/>
                  </a:cubicBezTo>
                  <a:lnTo>
                    <a:pt x="1" y="359"/>
                  </a:lnTo>
                  <a:cubicBezTo>
                    <a:pt x="1" y="538"/>
                    <a:pt x="153" y="689"/>
                    <a:pt x="331" y="689"/>
                  </a:cubicBezTo>
                  <a:lnTo>
                    <a:pt x="340" y="689"/>
                  </a:lnTo>
                  <a:cubicBezTo>
                    <a:pt x="518" y="689"/>
                    <a:pt x="670" y="538"/>
                    <a:pt x="670" y="359"/>
                  </a:cubicBezTo>
                  <a:lnTo>
                    <a:pt x="670" y="341"/>
                  </a:lnTo>
                  <a:cubicBezTo>
                    <a:pt x="670" y="181"/>
                    <a:pt x="563" y="38"/>
                    <a:pt x="411" y="11"/>
                  </a:cubicBezTo>
                  <a:cubicBezTo>
                    <a:pt x="383" y="4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7319081" y="3915202"/>
              <a:ext cx="451999" cy="446828"/>
            </a:xfrm>
            <a:custGeom>
              <a:rect b="b" l="l" r="r" t="t"/>
              <a:pathLst>
                <a:path extrusionOk="0" h="17022" w="17219">
                  <a:moveTo>
                    <a:pt x="10741" y="10108"/>
                  </a:moveTo>
                  <a:lnTo>
                    <a:pt x="11848" y="11214"/>
                  </a:lnTo>
                  <a:lnTo>
                    <a:pt x="11295" y="11767"/>
                  </a:lnTo>
                  <a:lnTo>
                    <a:pt x="10188" y="10661"/>
                  </a:lnTo>
                  <a:cubicBezTo>
                    <a:pt x="10385" y="10491"/>
                    <a:pt x="10572" y="10304"/>
                    <a:pt x="10741" y="10108"/>
                  </a:cubicBezTo>
                  <a:close/>
                  <a:moveTo>
                    <a:pt x="12526" y="11473"/>
                  </a:moveTo>
                  <a:lnTo>
                    <a:pt x="13070" y="12026"/>
                  </a:lnTo>
                  <a:lnTo>
                    <a:pt x="12089" y="13016"/>
                  </a:lnTo>
                  <a:lnTo>
                    <a:pt x="11535" y="12463"/>
                  </a:lnTo>
                  <a:lnTo>
                    <a:pt x="12526" y="11473"/>
                  </a:lnTo>
                  <a:close/>
                  <a:moveTo>
                    <a:pt x="2525" y="12561"/>
                  </a:moveTo>
                  <a:lnTo>
                    <a:pt x="2525" y="16290"/>
                  </a:lnTo>
                  <a:lnTo>
                    <a:pt x="1062" y="16290"/>
                  </a:lnTo>
                  <a:lnTo>
                    <a:pt x="1062" y="12561"/>
                  </a:lnTo>
                  <a:close/>
                  <a:moveTo>
                    <a:pt x="6085" y="14622"/>
                  </a:moveTo>
                  <a:lnTo>
                    <a:pt x="6085" y="16290"/>
                  </a:lnTo>
                  <a:lnTo>
                    <a:pt x="4622" y="16290"/>
                  </a:lnTo>
                  <a:lnTo>
                    <a:pt x="4622" y="14622"/>
                  </a:lnTo>
                  <a:close/>
                  <a:moveTo>
                    <a:pt x="9671" y="13230"/>
                  </a:moveTo>
                  <a:lnTo>
                    <a:pt x="9671" y="16290"/>
                  </a:lnTo>
                  <a:lnTo>
                    <a:pt x="8208" y="16290"/>
                  </a:lnTo>
                  <a:lnTo>
                    <a:pt x="8208" y="13230"/>
                  </a:lnTo>
                  <a:close/>
                  <a:moveTo>
                    <a:pt x="13088" y="14925"/>
                  </a:moveTo>
                  <a:lnTo>
                    <a:pt x="13266" y="15095"/>
                  </a:lnTo>
                  <a:lnTo>
                    <a:pt x="13266" y="16290"/>
                  </a:lnTo>
                  <a:lnTo>
                    <a:pt x="11803" y="16290"/>
                  </a:lnTo>
                  <a:lnTo>
                    <a:pt x="11803" y="14925"/>
                  </a:lnTo>
                  <a:close/>
                  <a:moveTo>
                    <a:pt x="13891" y="15764"/>
                  </a:moveTo>
                  <a:lnTo>
                    <a:pt x="14470" y="16344"/>
                  </a:lnTo>
                  <a:cubicBezTo>
                    <a:pt x="14417" y="16308"/>
                    <a:pt x="14355" y="16290"/>
                    <a:pt x="14292" y="16290"/>
                  </a:cubicBezTo>
                  <a:lnTo>
                    <a:pt x="13891" y="16290"/>
                  </a:lnTo>
                  <a:lnTo>
                    <a:pt x="13891" y="15764"/>
                  </a:lnTo>
                  <a:close/>
                  <a:moveTo>
                    <a:pt x="13543" y="12490"/>
                  </a:moveTo>
                  <a:lnTo>
                    <a:pt x="16219" y="15166"/>
                  </a:lnTo>
                  <a:cubicBezTo>
                    <a:pt x="16487" y="15434"/>
                    <a:pt x="16487" y="15880"/>
                    <a:pt x="16210" y="16147"/>
                  </a:cubicBezTo>
                  <a:cubicBezTo>
                    <a:pt x="16085" y="16281"/>
                    <a:pt x="15907" y="16352"/>
                    <a:pt x="15719" y="16352"/>
                  </a:cubicBezTo>
                  <a:cubicBezTo>
                    <a:pt x="15532" y="16352"/>
                    <a:pt x="15363" y="16281"/>
                    <a:pt x="15229" y="16156"/>
                  </a:cubicBezTo>
                  <a:lnTo>
                    <a:pt x="12552" y="13480"/>
                  </a:lnTo>
                  <a:lnTo>
                    <a:pt x="13543" y="12490"/>
                  </a:lnTo>
                  <a:close/>
                  <a:moveTo>
                    <a:pt x="6156" y="0"/>
                  </a:moveTo>
                  <a:cubicBezTo>
                    <a:pt x="2802" y="0"/>
                    <a:pt x="63" y="2730"/>
                    <a:pt x="63" y="6093"/>
                  </a:cubicBezTo>
                  <a:cubicBezTo>
                    <a:pt x="63" y="9448"/>
                    <a:pt x="2802" y="12186"/>
                    <a:pt x="6156" y="12186"/>
                  </a:cubicBezTo>
                  <a:cubicBezTo>
                    <a:pt x="7450" y="12186"/>
                    <a:pt x="8663" y="11776"/>
                    <a:pt x="9671" y="11071"/>
                  </a:cubicBezTo>
                  <a:lnTo>
                    <a:pt x="10831" y="12231"/>
                  </a:lnTo>
                  <a:cubicBezTo>
                    <a:pt x="10706" y="12365"/>
                    <a:pt x="10706" y="12570"/>
                    <a:pt x="10831" y="12695"/>
                  </a:cubicBezTo>
                  <a:lnTo>
                    <a:pt x="12410" y="14256"/>
                  </a:lnTo>
                  <a:lnTo>
                    <a:pt x="11464" y="14256"/>
                  </a:lnTo>
                  <a:cubicBezTo>
                    <a:pt x="11286" y="14256"/>
                    <a:pt x="11134" y="14408"/>
                    <a:pt x="11134" y="14595"/>
                  </a:cubicBezTo>
                  <a:lnTo>
                    <a:pt x="11134" y="16290"/>
                  </a:lnTo>
                  <a:lnTo>
                    <a:pt x="10340" y="16290"/>
                  </a:lnTo>
                  <a:lnTo>
                    <a:pt x="10340" y="12891"/>
                  </a:lnTo>
                  <a:cubicBezTo>
                    <a:pt x="10340" y="12713"/>
                    <a:pt x="10188" y="12561"/>
                    <a:pt x="10010" y="12561"/>
                  </a:cubicBezTo>
                  <a:lnTo>
                    <a:pt x="7878" y="12561"/>
                  </a:lnTo>
                  <a:cubicBezTo>
                    <a:pt x="7690" y="12561"/>
                    <a:pt x="7548" y="12713"/>
                    <a:pt x="7548" y="12891"/>
                  </a:cubicBezTo>
                  <a:lnTo>
                    <a:pt x="7548" y="16290"/>
                  </a:lnTo>
                  <a:lnTo>
                    <a:pt x="6745" y="16290"/>
                  </a:lnTo>
                  <a:lnTo>
                    <a:pt x="6745" y="14327"/>
                  </a:lnTo>
                  <a:cubicBezTo>
                    <a:pt x="6745" y="14140"/>
                    <a:pt x="6602" y="13997"/>
                    <a:pt x="6415" y="13997"/>
                  </a:cubicBezTo>
                  <a:lnTo>
                    <a:pt x="4283" y="13997"/>
                  </a:lnTo>
                  <a:cubicBezTo>
                    <a:pt x="4104" y="13997"/>
                    <a:pt x="3953" y="14140"/>
                    <a:pt x="3953" y="14327"/>
                  </a:cubicBezTo>
                  <a:lnTo>
                    <a:pt x="3953" y="16290"/>
                  </a:lnTo>
                  <a:lnTo>
                    <a:pt x="3185" y="16290"/>
                  </a:lnTo>
                  <a:lnTo>
                    <a:pt x="3185" y="12231"/>
                  </a:lnTo>
                  <a:cubicBezTo>
                    <a:pt x="3185" y="12044"/>
                    <a:pt x="3043" y="11901"/>
                    <a:pt x="2855" y="11901"/>
                  </a:cubicBezTo>
                  <a:lnTo>
                    <a:pt x="723" y="11901"/>
                  </a:lnTo>
                  <a:cubicBezTo>
                    <a:pt x="545" y="11901"/>
                    <a:pt x="393" y="12044"/>
                    <a:pt x="393" y="12231"/>
                  </a:cubicBezTo>
                  <a:lnTo>
                    <a:pt x="393" y="16228"/>
                  </a:lnTo>
                  <a:cubicBezTo>
                    <a:pt x="170" y="16228"/>
                    <a:pt x="1" y="16477"/>
                    <a:pt x="90" y="16736"/>
                  </a:cubicBezTo>
                  <a:cubicBezTo>
                    <a:pt x="134" y="16870"/>
                    <a:pt x="268" y="16950"/>
                    <a:pt x="411" y="16950"/>
                  </a:cubicBezTo>
                  <a:lnTo>
                    <a:pt x="14292" y="16950"/>
                  </a:lnTo>
                  <a:cubicBezTo>
                    <a:pt x="14435" y="16950"/>
                    <a:pt x="14569" y="16861"/>
                    <a:pt x="14613" y="16718"/>
                  </a:cubicBezTo>
                  <a:cubicBezTo>
                    <a:pt x="14658" y="16602"/>
                    <a:pt x="14640" y="16486"/>
                    <a:pt x="14586" y="16397"/>
                  </a:cubicBezTo>
                  <a:lnTo>
                    <a:pt x="14586" y="16397"/>
                  </a:lnTo>
                  <a:lnTo>
                    <a:pt x="14765" y="16593"/>
                  </a:lnTo>
                  <a:cubicBezTo>
                    <a:pt x="15015" y="16870"/>
                    <a:pt x="15354" y="17022"/>
                    <a:pt x="15719" y="17022"/>
                  </a:cubicBezTo>
                  <a:cubicBezTo>
                    <a:pt x="15719" y="17022"/>
                    <a:pt x="16424" y="16879"/>
                    <a:pt x="16683" y="16620"/>
                  </a:cubicBezTo>
                  <a:cubicBezTo>
                    <a:pt x="17209" y="16085"/>
                    <a:pt x="17218" y="15228"/>
                    <a:pt x="16692" y="14702"/>
                  </a:cubicBezTo>
                  <a:lnTo>
                    <a:pt x="12758" y="10768"/>
                  </a:lnTo>
                  <a:cubicBezTo>
                    <a:pt x="12695" y="10705"/>
                    <a:pt x="12611" y="10674"/>
                    <a:pt x="12526" y="10674"/>
                  </a:cubicBezTo>
                  <a:cubicBezTo>
                    <a:pt x="12454" y="10674"/>
                    <a:pt x="12382" y="10696"/>
                    <a:pt x="12321" y="10741"/>
                  </a:cubicBezTo>
                  <a:lnTo>
                    <a:pt x="11161" y="9581"/>
                  </a:lnTo>
                  <a:cubicBezTo>
                    <a:pt x="11562" y="9002"/>
                    <a:pt x="11866" y="8350"/>
                    <a:pt x="12053" y="7637"/>
                  </a:cubicBezTo>
                  <a:cubicBezTo>
                    <a:pt x="12097" y="7458"/>
                    <a:pt x="11999" y="7280"/>
                    <a:pt x="11821" y="7235"/>
                  </a:cubicBezTo>
                  <a:cubicBezTo>
                    <a:pt x="11790" y="7226"/>
                    <a:pt x="11758" y="7221"/>
                    <a:pt x="11728" y="7221"/>
                  </a:cubicBezTo>
                  <a:cubicBezTo>
                    <a:pt x="11584" y="7221"/>
                    <a:pt x="11455" y="7320"/>
                    <a:pt x="11411" y="7467"/>
                  </a:cubicBezTo>
                  <a:cubicBezTo>
                    <a:pt x="10795" y="9858"/>
                    <a:pt x="8627" y="11526"/>
                    <a:pt x="6156" y="11526"/>
                  </a:cubicBezTo>
                  <a:cubicBezTo>
                    <a:pt x="3159" y="11526"/>
                    <a:pt x="723" y="9091"/>
                    <a:pt x="723" y="6093"/>
                  </a:cubicBezTo>
                  <a:cubicBezTo>
                    <a:pt x="723" y="3096"/>
                    <a:pt x="3159" y="660"/>
                    <a:pt x="6156" y="660"/>
                  </a:cubicBezTo>
                  <a:cubicBezTo>
                    <a:pt x="8609" y="660"/>
                    <a:pt x="10768" y="2311"/>
                    <a:pt x="11402" y="4675"/>
                  </a:cubicBezTo>
                  <a:cubicBezTo>
                    <a:pt x="11446" y="4822"/>
                    <a:pt x="11575" y="4921"/>
                    <a:pt x="11719" y="4921"/>
                  </a:cubicBezTo>
                  <a:cubicBezTo>
                    <a:pt x="11749" y="4921"/>
                    <a:pt x="11781" y="4916"/>
                    <a:pt x="11812" y="4907"/>
                  </a:cubicBezTo>
                  <a:cubicBezTo>
                    <a:pt x="11990" y="4862"/>
                    <a:pt x="12089" y="4684"/>
                    <a:pt x="12044" y="4505"/>
                  </a:cubicBezTo>
                  <a:cubicBezTo>
                    <a:pt x="11330" y="1847"/>
                    <a:pt x="8913" y="0"/>
                    <a:pt x="6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7"/>
          <p:cNvGrpSpPr/>
          <p:nvPr/>
        </p:nvGrpSpPr>
        <p:grpSpPr>
          <a:xfrm>
            <a:off x="-455492" y="-571815"/>
            <a:ext cx="4599185" cy="6081378"/>
            <a:chOff x="-455492" y="-571815"/>
            <a:chExt cx="4599185" cy="6081378"/>
          </a:xfrm>
        </p:grpSpPr>
        <p:sp>
          <p:nvSpPr>
            <p:cNvPr id="281" name="Google Shape;281;p27"/>
            <p:cNvSpPr/>
            <p:nvPr/>
          </p:nvSpPr>
          <p:spPr>
            <a:xfrm flipH="1" rot="-9800789">
              <a:off x="1203332" y="-230095"/>
              <a:ext cx="2694066" cy="2113140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 rot="5990749">
              <a:off x="-538942" y="3148485"/>
              <a:ext cx="2497037" cy="1931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7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84" name="Google Shape;284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7272" r="27272" t="0"/>
          <a:stretch/>
        </p:blipFill>
        <p:spPr>
          <a:xfrm rot="219167">
            <a:off x="394202" y="669092"/>
            <a:ext cx="2760604" cy="4064501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5" name="Google Shape;285;p27"/>
          <p:cNvSpPr txBox="1"/>
          <p:nvPr>
            <p:ph type="title"/>
          </p:nvPr>
        </p:nvSpPr>
        <p:spPr>
          <a:xfrm>
            <a:off x="3970975" y="3188300"/>
            <a:ext cx="4383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86" name="Google Shape;286;p27"/>
          <p:cNvSpPr txBox="1"/>
          <p:nvPr>
            <p:ph idx="2" type="title"/>
          </p:nvPr>
        </p:nvSpPr>
        <p:spPr>
          <a:xfrm>
            <a:off x="5496475" y="2166900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7" name="Google Shape;287;p27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288" name="Google Shape;288;p27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7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length bounds</a:t>
            </a:r>
            <a:endParaRPr/>
          </a:p>
        </p:txBody>
      </p:sp>
      <p:sp>
        <p:nvSpPr>
          <p:cNvPr id="730" name="Google Shape;730;p54"/>
          <p:cNvSpPr/>
          <p:nvPr/>
        </p:nvSpPr>
        <p:spPr>
          <a:xfrm flipH="1" rot="6279818">
            <a:off x="7463051" y="4020483"/>
            <a:ext cx="1984041" cy="162383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74" y="3199649"/>
            <a:ext cx="1921300" cy="144094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4"/>
          <p:cNvSpPr txBox="1"/>
          <p:nvPr/>
        </p:nvSpPr>
        <p:spPr>
          <a:xfrm>
            <a:off x="720000" y="2095463"/>
            <a:ext cx="6932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2n [d + r(ℓ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η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(X)/2]+ mℓ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η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 − C ≤ 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γ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(X) ≤ 2n [D + 2 r(ℓ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η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(X)/2))+ Kℓ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η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(X)] + mℓ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η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3" name="Google Shape;733;p54"/>
          <p:cNvSpPr txBox="1"/>
          <p:nvPr/>
        </p:nvSpPr>
        <p:spPr>
          <a:xfrm>
            <a:off x="720000" y="1485263"/>
            <a:ext cx="29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1313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Separating Curve Case: </a:t>
            </a:r>
            <a:endParaRPr sz="100"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pic>
        <p:nvPicPr>
          <p:cNvPr id="734" name="Google Shape;734;p54"/>
          <p:cNvPicPr preferRelativeResize="0"/>
          <p:nvPr/>
        </p:nvPicPr>
        <p:blipFill rotWithShape="1">
          <a:blip r:embed="rId4">
            <a:alphaModFix/>
          </a:blip>
          <a:srcRect b="14522" l="0" r="0" t="23707"/>
          <a:stretch/>
        </p:blipFill>
        <p:spPr>
          <a:xfrm>
            <a:off x="5869525" y="1081663"/>
            <a:ext cx="2291548" cy="949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4"/>
          <p:cNvSpPr txBox="1"/>
          <p:nvPr/>
        </p:nvSpPr>
        <p:spPr>
          <a:xfrm>
            <a:off x="734300" y="3615925"/>
            <a:ext cx="497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nd + 2 log m − c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≤  ℓ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γ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  ≤ 2 log m + nℓ </a:t>
            </a:r>
            <a:r>
              <a:rPr lang="en" sz="500">
                <a:latin typeface="Roboto Mono"/>
                <a:ea typeface="Roboto Mono"/>
                <a:cs typeface="Roboto Mono"/>
                <a:sym typeface="Roboto Mono"/>
              </a:rPr>
              <a:t>γ</a:t>
            </a:r>
            <a:r>
              <a:rPr baseline="-25000" lang="en" sz="5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(X) + c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aseline="-25000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where c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, c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, d are positive constants that depend only on γ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aseline="-25000"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6" name="Google Shape;736;p54"/>
          <p:cNvSpPr txBox="1"/>
          <p:nvPr/>
        </p:nvSpPr>
        <p:spPr>
          <a:xfrm>
            <a:off x="720000" y="3199650"/>
            <a:ext cx="29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1313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Punctured Surface Case: </a:t>
            </a:r>
            <a:endParaRPr sz="100"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737" name="Google Shape;737;p54"/>
          <p:cNvSpPr txBox="1"/>
          <p:nvPr/>
        </p:nvSpPr>
        <p:spPr>
          <a:xfrm>
            <a:off x="734300" y="2526563"/>
            <a:ext cx="626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Constants d, D, and K are independent of n and m, and only depend on γ</a:t>
            </a:r>
            <a:r>
              <a:rPr baseline="-25000" lang="en" sz="11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aseline="-25000"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5"/>
          <p:cNvSpPr txBox="1"/>
          <p:nvPr>
            <p:ph type="title"/>
          </p:nvPr>
        </p:nvSpPr>
        <p:spPr>
          <a:xfrm>
            <a:off x="772250" y="229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Admissible pairs</a:t>
            </a:r>
            <a:endParaRPr/>
          </a:p>
        </p:txBody>
      </p:sp>
      <p:sp>
        <p:nvSpPr>
          <p:cNvPr id="743" name="Google Shape;743;p55"/>
          <p:cNvSpPr txBox="1"/>
          <p:nvPr/>
        </p:nvSpPr>
        <p:spPr>
          <a:xfrm>
            <a:off x="772250" y="1035500"/>
            <a:ext cx="72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 a fixed k = i(γ, γ) where k &gt;&gt; 2g − 1, there are several choices of curves (pairs of integers(m,n)) in both curve family with k self-intersections. We call these 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admissible pairs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4" name="Google Shape;744;p55"/>
          <p:cNvPicPr preferRelativeResize="0"/>
          <p:nvPr/>
        </p:nvPicPr>
        <p:blipFill rotWithShape="1">
          <a:blip r:embed="rId3">
            <a:alphaModFix/>
          </a:blip>
          <a:srcRect b="14992" l="17517" r="19014" t="15568"/>
          <a:stretch/>
        </p:blipFill>
        <p:spPr>
          <a:xfrm>
            <a:off x="772250" y="1866800"/>
            <a:ext cx="3262108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5"/>
          <p:cNvPicPr preferRelativeResize="0"/>
          <p:nvPr/>
        </p:nvPicPr>
        <p:blipFill rotWithShape="1">
          <a:blip r:embed="rId4">
            <a:alphaModFix/>
          </a:blip>
          <a:srcRect b="14992" l="17867" r="21812" t="15568"/>
          <a:stretch/>
        </p:blipFill>
        <p:spPr>
          <a:xfrm>
            <a:off x="4472627" y="1866800"/>
            <a:ext cx="3100347" cy="20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5"/>
          <p:cNvSpPr txBox="1"/>
          <p:nvPr/>
        </p:nvSpPr>
        <p:spPr>
          <a:xfrm>
            <a:off x="4472550" y="3924200"/>
            <a:ext cx="31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Punctured Surface Case </a:t>
            </a:r>
            <a:endParaRPr sz="100"/>
          </a:p>
        </p:txBody>
      </p:sp>
      <p:sp>
        <p:nvSpPr>
          <p:cNvPr id="747" name="Google Shape;747;p55"/>
          <p:cNvSpPr txBox="1"/>
          <p:nvPr/>
        </p:nvSpPr>
        <p:spPr>
          <a:xfrm>
            <a:off x="772250" y="3924200"/>
            <a:ext cx="32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Separating Curve Case </a:t>
            </a:r>
            <a:endParaRPr sz="100"/>
          </a:p>
        </p:txBody>
      </p:sp>
      <p:sp>
        <p:nvSpPr>
          <p:cNvPr id="748" name="Google Shape;748;p55"/>
          <p:cNvSpPr/>
          <p:nvPr/>
        </p:nvSpPr>
        <p:spPr>
          <a:xfrm>
            <a:off x="635850" y="4462250"/>
            <a:ext cx="7704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Generally there are more than one curve with same-intersection number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55"/>
          <p:cNvSpPr txBox="1"/>
          <p:nvPr/>
        </p:nvSpPr>
        <p:spPr>
          <a:xfrm>
            <a:off x="1484675" y="2193925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750" name="Google Shape;750;p55"/>
          <p:cNvSpPr txBox="1"/>
          <p:nvPr/>
        </p:nvSpPr>
        <p:spPr>
          <a:xfrm>
            <a:off x="5109450" y="2193925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751" name="Google Shape;751;p55"/>
          <p:cNvSpPr txBox="1"/>
          <p:nvPr/>
        </p:nvSpPr>
        <p:spPr>
          <a:xfrm>
            <a:off x="3204300" y="2634200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  <p:sp>
        <p:nvSpPr>
          <p:cNvPr id="752" name="Google Shape;752;p55"/>
          <p:cNvSpPr txBox="1"/>
          <p:nvPr/>
        </p:nvSpPr>
        <p:spPr>
          <a:xfrm>
            <a:off x="6530175" y="2726150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/>
          <p:nvPr>
            <p:ph type="title"/>
          </p:nvPr>
        </p:nvSpPr>
        <p:spPr>
          <a:xfrm>
            <a:off x="583750" y="3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 length bounds</a:t>
            </a:r>
            <a:r>
              <a:rPr lang="en" sz="1600"/>
              <a:t> (</a:t>
            </a:r>
            <a:r>
              <a:rPr lang="en" sz="1600"/>
              <a:t>Separating Curve Case)</a:t>
            </a:r>
            <a:endParaRPr/>
          </a:p>
        </p:txBody>
      </p:sp>
      <p:sp>
        <p:nvSpPr>
          <p:cNvPr id="758" name="Google Shape;758;p56"/>
          <p:cNvSpPr txBox="1"/>
          <p:nvPr/>
        </p:nvSpPr>
        <p:spPr>
          <a:xfrm>
            <a:off x="647150" y="1403350"/>
            <a:ext cx="563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≤ 2D + 4 log (m / log m)+ K (log m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m) + log m, where m = (k − 2g + 1)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9" name="Google Shape;759;p56"/>
          <p:cNvSpPr txBox="1"/>
          <p:nvPr/>
        </p:nvSpPr>
        <p:spPr>
          <a:xfrm>
            <a:off x="647150" y="2645063"/>
            <a:ext cx="39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≥ 2d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⌊√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(k − 1)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(2g − 1)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⌋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− C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56"/>
          <p:cNvSpPr txBox="1"/>
          <p:nvPr/>
        </p:nvSpPr>
        <p:spPr>
          <a:xfrm>
            <a:off x="805850" y="3607975"/>
            <a:ext cx="34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≲ log k &lt; √k ≲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baseline="-25000"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1" name="Google Shape;761;p56"/>
          <p:cNvPicPr preferRelativeResize="0"/>
          <p:nvPr/>
        </p:nvPicPr>
        <p:blipFill rotWithShape="1">
          <a:blip r:embed="rId3">
            <a:alphaModFix/>
          </a:blip>
          <a:srcRect b="14992" l="17517" r="19014" t="15568"/>
          <a:stretch/>
        </p:blipFill>
        <p:spPr>
          <a:xfrm>
            <a:off x="5471025" y="2049850"/>
            <a:ext cx="3392900" cy="21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6"/>
          <p:cNvSpPr txBox="1"/>
          <p:nvPr/>
        </p:nvSpPr>
        <p:spPr>
          <a:xfrm>
            <a:off x="6439150" y="2331900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763" name="Google Shape;763;p56"/>
          <p:cNvSpPr txBox="1"/>
          <p:nvPr/>
        </p:nvSpPr>
        <p:spPr>
          <a:xfrm>
            <a:off x="7845825" y="2772175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828875" y="4484950"/>
            <a:ext cx="50754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 we can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distinguish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at least two curves with same self intersection number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57"/>
          <p:cNvPicPr preferRelativeResize="0"/>
          <p:nvPr/>
        </p:nvPicPr>
        <p:blipFill rotWithShape="1">
          <a:blip r:embed="rId3">
            <a:alphaModFix/>
          </a:blip>
          <a:srcRect b="14992" l="17867" r="21812" t="15568"/>
          <a:stretch/>
        </p:blipFill>
        <p:spPr>
          <a:xfrm>
            <a:off x="5288327" y="1923900"/>
            <a:ext cx="3100347" cy="20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7"/>
          <p:cNvSpPr txBox="1"/>
          <p:nvPr>
            <p:ph type="title"/>
          </p:nvPr>
        </p:nvSpPr>
        <p:spPr>
          <a:xfrm>
            <a:off x="583750" y="3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 length bounds</a:t>
            </a:r>
            <a:r>
              <a:rPr lang="en" sz="1600"/>
              <a:t> (Punctured Surface Case)</a:t>
            </a:r>
            <a:endParaRPr/>
          </a:p>
        </p:txBody>
      </p:sp>
      <p:sp>
        <p:nvSpPr>
          <p:cNvPr id="771" name="Google Shape;771;p57"/>
          <p:cNvSpPr txBox="1"/>
          <p:nvPr/>
        </p:nvSpPr>
        <p:spPr>
          <a:xfrm>
            <a:off x="6014000" y="2201413"/>
            <a:ext cx="312300" cy="338700"/>
          </a:xfrm>
          <a:prstGeom prst="rect">
            <a:avLst/>
          </a:prstGeom>
          <a:noFill/>
          <a:ln cap="flat" cmpd="sng" w="9525">
            <a:solidFill>
              <a:srgbClr val="DF6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F665D"/>
                </a:solidFill>
              </a:rPr>
              <a:t>α</a:t>
            </a:r>
            <a:r>
              <a:rPr baseline="-25000" lang="en" sz="1000">
                <a:solidFill>
                  <a:srgbClr val="DF665D"/>
                </a:solidFill>
              </a:rPr>
              <a:t>k</a:t>
            </a:r>
            <a:endParaRPr sz="1000">
              <a:solidFill>
                <a:srgbClr val="DF665D"/>
              </a:solidFill>
            </a:endParaRPr>
          </a:p>
        </p:txBody>
      </p:sp>
      <p:sp>
        <p:nvSpPr>
          <p:cNvPr id="772" name="Google Shape;772;p57"/>
          <p:cNvSpPr txBox="1"/>
          <p:nvPr/>
        </p:nvSpPr>
        <p:spPr>
          <a:xfrm>
            <a:off x="7209025" y="2829250"/>
            <a:ext cx="312300" cy="338700"/>
          </a:xfrm>
          <a:prstGeom prst="rect">
            <a:avLst/>
          </a:prstGeom>
          <a:noFill/>
          <a:ln cap="flat" cmpd="sng" w="9525">
            <a:solidFill>
              <a:srgbClr val="7D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β</a:t>
            </a:r>
            <a:r>
              <a:rPr baseline="-25000" lang="en" sz="1000">
                <a:solidFill>
                  <a:schemeClr val="accent1"/>
                </a:solidFill>
              </a:rPr>
              <a:t>k</a:t>
            </a:r>
            <a:endParaRPr sz="400">
              <a:solidFill>
                <a:schemeClr val="accent1"/>
              </a:solidFill>
            </a:endParaRPr>
          </a:p>
        </p:txBody>
      </p:sp>
      <p:sp>
        <p:nvSpPr>
          <p:cNvPr id="773" name="Google Shape;773;p57"/>
          <p:cNvSpPr txBox="1"/>
          <p:nvPr/>
        </p:nvSpPr>
        <p:spPr>
          <a:xfrm>
            <a:off x="595100" y="1923900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≤ 2 log(k − c − 1) + ℓ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γ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(X) + c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-25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4" name="Google Shape;774;p57"/>
          <p:cNvSpPr txBox="1"/>
          <p:nvPr/>
        </p:nvSpPr>
        <p:spPr>
          <a:xfrm>
            <a:off x="595100" y="2553300"/>
            <a:ext cx="52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≥ d√(k − 2)/(2g + p − 2) − c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aseline="-25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5" name="Google Shape;775;p57"/>
          <p:cNvSpPr txBox="1"/>
          <p:nvPr/>
        </p:nvSpPr>
        <p:spPr>
          <a:xfrm>
            <a:off x="517700" y="3364900"/>
            <a:ext cx="36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So,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 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≲ 2 log k  &lt;  c√k  ≲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baseline="-25000"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57"/>
          <p:cNvSpPr/>
          <p:nvPr/>
        </p:nvSpPr>
        <p:spPr>
          <a:xfrm>
            <a:off x="828875" y="4484950"/>
            <a:ext cx="50754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 we can distinguish at least two curves with same self intersection number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 rot="219078">
            <a:off x="556023" y="526723"/>
            <a:ext cx="2760504" cy="4064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82" name="Google Shape;782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042" r="16036" t="0"/>
          <a:stretch/>
        </p:blipFill>
        <p:spPr>
          <a:xfrm rot="219167">
            <a:off x="394204" y="669092"/>
            <a:ext cx="2760604" cy="406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58"/>
          <p:cNvGrpSpPr/>
          <p:nvPr/>
        </p:nvGrpSpPr>
        <p:grpSpPr>
          <a:xfrm flipH="1" rot="5400000">
            <a:off x="6177531" y="-754777"/>
            <a:ext cx="3607639" cy="1436394"/>
            <a:chOff x="2045668" y="1638010"/>
            <a:chExt cx="2436771" cy="970209"/>
          </a:xfrm>
        </p:grpSpPr>
        <p:sp>
          <p:nvSpPr>
            <p:cNvPr id="784" name="Google Shape;784;p58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8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8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58"/>
          <p:cNvSpPr/>
          <p:nvPr/>
        </p:nvSpPr>
        <p:spPr>
          <a:xfrm flipH="1" rot="-5400000">
            <a:off x="-494050" y="-363138"/>
            <a:ext cx="1919418" cy="157094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58"/>
          <p:cNvSpPr txBox="1"/>
          <p:nvPr/>
        </p:nvSpPr>
        <p:spPr>
          <a:xfrm>
            <a:off x="4123375" y="3340700"/>
            <a:ext cx="43836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Results</a:t>
            </a:r>
            <a:endParaRPr b="1" sz="41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793" name="Google Shape;793;p58"/>
          <p:cNvSpPr txBox="1"/>
          <p:nvPr/>
        </p:nvSpPr>
        <p:spPr>
          <a:xfrm>
            <a:off x="5648875" y="2319300"/>
            <a:ext cx="1332600" cy="841800"/>
          </a:xfrm>
          <a:prstGeom prst="rect">
            <a:avLst/>
          </a:prstGeom>
          <a:solidFill>
            <a:srgbClr val="FFF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06</a:t>
            </a:r>
            <a:endParaRPr b="1" sz="60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9"/>
          <p:cNvSpPr txBox="1"/>
          <p:nvPr>
            <p:ph type="title"/>
          </p:nvPr>
        </p:nvSpPr>
        <p:spPr>
          <a:xfrm>
            <a:off x="584400" y="505325"/>
            <a:ext cx="419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1 </a:t>
            </a:r>
            <a:r>
              <a:rPr lang="en" sz="1600"/>
              <a:t>(Separating Curve case)</a:t>
            </a:r>
            <a:endParaRPr sz="1600"/>
          </a:p>
        </p:txBody>
      </p:sp>
      <p:sp>
        <p:nvSpPr>
          <p:cNvPr id="799" name="Google Shape;799;p59"/>
          <p:cNvSpPr txBox="1"/>
          <p:nvPr/>
        </p:nvSpPr>
        <p:spPr>
          <a:xfrm>
            <a:off x="584400" y="1315300"/>
            <a:ext cx="7500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Suppose χ(Σ) ≤ −2. There exists an infinite set of positive integer K and a collection of curve pairs {(α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)},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∊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K such that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(1) 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are each filling curves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(2) i(α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= i(β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= 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(3)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≲ log k &lt; √k ≲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baseline="-25000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(4) the optimal metrics {X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 are contained in a compact subspace of moduli space with bounded systoles.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(5) The metrics {X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 limit to a stratum S in ∂M(Σ) which correspond corresponds to η being pinched.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2 </a:t>
            </a:r>
            <a:r>
              <a:rPr lang="en" sz="1600"/>
              <a:t>(Punctured Surface case)</a:t>
            </a:r>
            <a:endParaRPr/>
          </a:p>
        </p:txBody>
      </p:sp>
      <p:sp>
        <p:nvSpPr>
          <p:cNvPr id="805" name="Google Shape;805;p60"/>
          <p:cNvSpPr txBox="1"/>
          <p:nvPr/>
        </p:nvSpPr>
        <p:spPr>
          <a:xfrm>
            <a:off x="720000" y="1521050"/>
            <a:ext cx="73755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Suppose Σ has negative Euler characteristic with genus g and n ≥ 1 punctures. There exists an infinite set of positive integer K and a collection of curve pairs {(α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)},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∊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K so that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(1) 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are each filling curves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(2) i(α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α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= i(β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β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= k,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(3)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≠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(4)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≲ 2 log k &lt; c√k ≲ m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baseline="-25000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(5) the metrics X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α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baseline="-25000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X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β</a:t>
            </a:r>
            <a:r>
              <a:rPr baseline="-25000" lang="en" sz="130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stay within a compact subspace of M(Σ) for all k.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Further </a:t>
            </a:r>
            <a:r>
              <a:rPr lang="en" sz="3000"/>
              <a:t>Questions</a:t>
            </a:r>
            <a:endParaRPr sz="3000"/>
          </a:p>
        </p:txBody>
      </p:sp>
      <p:sp>
        <p:nvSpPr>
          <p:cNvPr id="811" name="Google Shape;811;p61"/>
          <p:cNvSpPr txBox="1"/>
          <p:nvPr/>
        </p:nvSpPr>
        <p:spPr>
          <a:xfrm>
            <a:off x="1857775" y="1687400"/>
            <a:ext cx="6885000" cy="2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the other curves with k self intersections?  (In progress)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shortest possible inf length for filling curves on a surface? (In progress)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Examples of filling curves with same self intersection number and same inf?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Understanding the inf length spectrum . . 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2"/>
          <p:cNvSpPr/>
          <p:nvPr/>
        </p:nvSpPr>
        <p:spPr>
          <a:xfrm flipH="1" rot="-295196">
            <a:off x="-212540" y="3111631"/>
            <a:ext cx="2785680" cy="2154880"/>
          </a:xfrm>
          <a:custGeom>
            <a:rect b="b" l="l" r="r" t="t"/>
            <a:pathLst>
              <a:path extrusionOk="0" h="1572850" w="2033272">
                <a:moveTo>
                  <a:pt x="407950" y="1550837"/>
                </a:moveTo>
                <a:cubicBezTo>
                  <a:pt x="677960" y="1556099"/>
                  <a:pt x="947565" y="1562172"/>
                  <a:pt x="1217575" y="1565815"/>
                </a:cubicBezTo>
                <a:cubicBezTo>
                  <a:pt x="1353592" y="1567434"/>
                  <a:pt x="1490014" y="1569053"/>
                  <a:pt x="1626031" y="1571077"/>
                </a:cubicBezTo>
                <a:cubicBezTo>
                  <a:pt x="1760429" y="1572697"/>
                  <a:pt x="1894826" y="1575125"/>
                  <a:pt x="2029224" y="1568244"/>
                </a:cubicBezTo>
                <a:cubicBezTo>
                  <a:pt x="2030438" y="1568244"/>
                  <a:pt x="2032058" y="1568244"/>
                  <a:pt x="2033272" y="1568244"/>
                </a:cubicBezTo>
                <a:lnTo>
                  <a:pt x="2033272" y="0"/>
                </a:lnTo>
                <a:lnTo>
                  <a:pt x="59407" y="0"/>
                </a:lnTo>
                <a:cubicBezTo>
                  <a:pt x="46048" y="149781"/>
                  <a:pt x="35118" y="299966"/>
                  <a:pt x="26212" y="450152"/>
                </a:cubicBezTo>
                <a:cubicBezTo>
                  <a:pt x="10424" y="719757"/>
                  <a:pt x="1923" y="850106"/>
                  <a:pt x="304" y="1120116"/>
                </a:cubicBezTo>
                <a:cubicBezTo>
                  <a:pt x="-101" y="1186505"/>
                  <a:pt x="-101" y="1252895"/>
                  <a:pt x="304" y="1319689"/>
                </a:cubicBezTo>
                <a:cubicBezTo>
                  <a:pt x="2328" y="1580793"/>
                  <a:pt x="200281" y="1546789"/>
                  <a:pt x="407950" y="15508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2"/>
          <p:cNvSpPr/>
          <p:nvPr/>
        </p:nvSpPr>
        <p:spPr>
          <a:xfrm>
            <a:off x="-4903" y="8"/>
            <a:ext cx="2509243" cy="1968171"/>
          </a:xfrm>
          <a:custGeom>
            <a:rect b="b" l="l" r="r" t="t"/>
            <a:pathLst>
              <a:path extrusionOk="0" h="1408351" w="1795523">
                <a:moveTo>
                  <a:pt x="603575" y="1408343"/>
                </a:moveTo>
                <a:cubicBezTo>
                  <a:pt x="835533" y="1408748"/>
                  <a:pt x="1568649" y="1395389"/>
                  <a:pt x="1699403" y="1382030"/>
                </a:cubicBezTo>
                <a:cubicBezTo>
                  <a:pt x="1711143" y="1380816"/>
                  <a:pt x="1725311" y="1371910"/>
                  <a:pt x="1726930" y="1358956"/>
                </a:cubicBezTo>
                <a:cubicBezTo>
                  <a:pt x="1749600" y="1158169"/>
                  <a:pt x="1760530" y="927830"/>
                  <a:pt x="1773079" y="726234"/>
                </a:cubicBezTo>
                <a:cubicBezTo>
                  <a:pt x="1786033" y="524637"/>
                  <a:pt x="1794129" y="322231"/>
                  <a:pt x="1795344" y="120229"/>
                </a:cubicBezTo>
                <a:cubicBezTo>
                  <a:pt x="1795748" y="80153"/>
                  <a:pt x="1795344" y="40076"/>
                  <a:pt x="1795344" y="0"/>
                </a:cubicBezTo>
                <a:lnTo>
                  <a:pt x="0" y="0"/>
                </a:lnTo>
                <a:lnTo>
                  <a:pt x="0" y="1389721"/>
                </a:lnTo>
                <a:cubicBezTo>
                  <a:pt x="200787" y="1401866"/>
                  <a:pt x="402384" y="1407938"/>
                  <a:pt x="603575" y="14083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2"/>
          <p:cNvSpPr/>
          <p:nvPr/>
        </p:nvSpPr>
        <p:spPr>
          <a:xfrm rot="-566965">
            <a:off x="-10277" y="1069457"/>
            <a:ext cx="2408379" cy="2816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19" name="Google Shape;819;p62"/>
          <p:cNvSpPr txBox="1"/>
          <p:nvPr>
            <p:ph type="title"/>
          </p:nvPr>
        </p:nvSpPr>
        <p:spPr>
          <a:xfrm>
            <a:off x="3616263" y="647300"/>
            <a:ext cx="39495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20" name="Google Shape;820;p62"/>
          <p:cNvSpPr txBox="1"/>
          <p:nvPr>
            <p:ph idx="1" type="subTitle"/>
          </p:nvPr>
        </p:nvSpPr>
        <p:spPr>
          <a:xfrm>
            <a:off x="3616225" y="1583026"/>
            <a:ext cx="3949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smondal</a:t>
            </a:r>
            <a:r>
              <a:rPr lang="en"/>
              <a:t>@gradcenter.cuny.edu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2"/>
          <p:cNvSpPr txBox="1"/>
          <p:nvPr/>
        </p:nvSpPr>
        <p:spPr>
          <a:xfrm>
            <a:off x="3616244" y="3615675"/>
            <a:ext cx="3949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Please keep this slide for attribution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2" name="Google Shape;822;p62"/>
          <p:cNvSpPr/>
          <p:nvPr/>
        </p:nvSpPr>
        <p:spPr>
          <a:xfrm>
            <a:off x="5255475" y="3015237"/>
            <a:ext cx="671100" cy="4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23" name="Google Shape;823;p62"/>
          <p:cNvSpPr/>
          <p:nvPr/>
        </p:nvSpPr>
        <p:spPr>
          <a:xfrm>
            <a:off x="4290359" y="3015237"/>
            <a:ext cx="671100" cy="4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24" name="Google Shape;824;p62"/>
          <p:cNvSpPr/>
          <p:nvPr/>
        </p:nvSpPr>
        <p:spPr>
          <a:xfrm>
            <a:off x="6220591" y="3015237"/>
            <a:ext cx="671100" cy="4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825" name="Google Shape;825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197" r="22197" t="0"/>
          <a:stretch/>
        </p:blipFill>
        <p:spPr>
          <a:xfrm rot="-566983">
            <a:off x="169434" y="1198936"/>
            <a:ext cx="2349440" cy="2816829"/>
          </a:xfrm>
          <a:prstGeom prst="rect">
            <a:avLst/>
          </a:prstGeom>
          <a:noFill/>
        </p:spPr>
      </p:pic>
      <p:sp>
        <p:nvSpPr>
          <p:cNvPr id="826" name="Google Shape;826;p62"/>
          <p:cNvSpPr/>
          <p:nvPr/>
        </p:nvSpPr>
        <p:spPr>
          <a:xfrm flipH="1" rot="-6304847">
            <a:off x="1715602" y="3854344"/>
            <a:ext cx="2282139" cy="1596346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2"/>
          <p:cNvSpPr/>
          <p:nvPr/>
        </p:nvSpPr>
        <p:spPr>
          <a:xfrm flipH="1" rot="467409">
            <a:off x="1392499" y="-243617"/>
            <a:ext cx="1982501" cy="162257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62"/>
          <p:cNvGrpSpPr/>
          <p:nvPr/>
        </p:nvGrpSpPr>
        <p:grpSpPr>
          <a:xfrm flipH="1" rot="5400000">
            <a:off x="6787131" y="-1059577"/>
            <a:ext cx="3607639" cy="1436394"/>
            <a:chOff x="2045668" y="1638010"/>
            <a:chExt cx="2436771" cy="970209"/>
          </a:xfrm>
        </p:grpSpPr>
        <p:sp>
          <p:nvSpPr>
            <p:cNvPr id="829" name="Google Shape;829;p62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62"/>
          <p:cNvSpPr/>
          <p:nvPr/>
        </p:nvSpPr>
        <p:spPr>
          <a:xfrm>
            <a:off x="4474345" y="3068124"/>
            <a:ext cx="303127" cy="303127"/>
          </a:xfrm>
          <a:custGeom>
            <a:rect b="b" l="l" r="r" t="t"/>
            <a:pathLst>
              <a:path extrusionOk="0" h="19982" w="19982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62"/>
          <p:cNvGrpSpPr/>
          <p:nvPr/>
        </p:nvGrpSpPr>
        <p:grpSpPr>
          <a:xfrm>
            <a:off x="5439442" y="3068141"/>
            <a:ext cx="303165" cy="303093"/>
            <a:chOff x="812101" y="2571761"/>
            <a:chExt cx="417066" cy="417024"/>
          </a:xfrm>
        </p:grpSpPr>
        <p:sp>
          <p:nvSpPr>
            <p:cNvPr id="838" name="Google Shape;838;p62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2"/>
          <p:cNvGrpSpPr/>
          <p:nvPr/>
        </p:nvGrpSpPr>
        <p:grpSpPr>
          <a:xfrm>
            <a:off x="6404573" y="3068141"/>
            <a:ext cx="303135" cy="303093"/>
            <a:chOff x="1323129" y="2571761"/>
            <a:chExt cx="417024" cy="417024"/>
          </a:xfrm>
        </p:grpSpPr>
        <p:sp>
          <p:nvSpPr>
            <p:cNvPr id="843" name="Google Shape;843;p62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2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Surfaces</a:t>
            </a:r>
            <a:endParaRPr/>
          </a:p>
        </p:txBody>
      </p:sp>
      <p:sp>
        <p:nvSpPr>
          <p:cNvPr id="301" name="Google Shape;301;p28"/>
          <p:cNvSpPr txBox="1"/>
          <p:nvPr>
            <p:ph idx="4" type="subTitle"/>
          </p:nvPr>
        </p:nvSpPr>
        <p:spPr>
          <a:xfrm>
            <a:off x="722425" y="4334500"/>
            <a:ext cx="227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600"/>
              <a:t>Sphere with 3 or more punctures</a:t>
            </a:r>
            <a:endParaRPr sz="1600"/>
          </a:p>
        </p:txBody>
      </p:sp>
      <p:sp>
        <p:nvSpPr>
          <p:cNvPr id="302" name="Google Shape;302;p28"/>
          <p:cNvSpPr txBox="1"/>
          <p:nvPr>
            <p:ph idx="5" type="subTitle"/>
          </p:nvPr>
        </p:nvSpPr>
        <p:spPr>
          <a:xfrm>
            <a:off x="3348950" y="4429900"/>
            <a:ext cx="21639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Surface g surface with n boundary (g , n &gt; 0)</a:t>
            </a:r>
            <a:endParaRPr sz="1600"/>
          </a:p>
        </p:txBody>
      </p:sp>
      <p:sp>
        <p:nvSpPr>
          <p:cNvPr id="303" name="Google Shape;303;p28"/>
          <p:cNvSpPr txBox="1"/>
          <p:nvPr>
            <p:ph idx="6" type="subTitle"/>
          </p:nvPr>
        </p:nvSpPr>
        <p:spPr>
          <a:xfrm>
            <a:off x="6051525" y="4232300"/>
            <a:ext cx="24510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Closed surfaces genus &gt;1</a:t>
            </a:r>
            <a:endParaRPr sz="1600"/>
          </a:p>
        </p:txBody>
      </p:sp>
      <p:sp>
        <p:nvSpPr>
          <p:cNvPr id="304" name="Google Shape;304;p28"/>
          <p:cNvSpPr/>
          <p:nvPr/>
        </p:nvSpPr>
        <p:spPr>
          <a:xfrm>
            <a:off x="641475" y="1942500"/>
            <a:ext cx="2272500" cy="2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3240325" y="1942500"/>
            <a:ext cx="2272500" cy="2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6051525" y="1942500"/>
            <a:ext cx="2451000" cy="2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3">
            <a:alphaModFix/>
          </a:blip>
          <a:srcRect b="12602" l="8259" r="13303" t="0"/>
          <a:stretch/>
        </p:blipFill>
        <p:spPr>
          <a:xfrm>
            <a:off x="6136425" y="1877923"/>
            <a:ext cx="2281200" cy="21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4">
            <a:alphaModFix/>
          </a:blip>
          <a:srcRect b="0" l="0" r="0" t="14610"/>
          <a:stretch/>
        </p:blipFill>
        <p:spPr>
          <a:xfrm>
            <a:off x="853238" y="2157952"/>
            <a:ext cx="1683626" cy="2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625" y="2157951"/>
            <a:ext cx="2668248" cy="177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955350" y="1064025"/>
            <a:ext cx="7054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Finite type surfaces with negative Euler characteristic</a:t>
            </a:r>
            <a:endParaRPr sz="1800">
              <a:solidFill>
                <a:schemeClr val="dk1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(Topologically, genus g surfaces with n points removed)</a:t>
            </a:r>
            <a:endParaRPr sz="1800">
              <a:solidFill>
                <a:schemeClr val="dk1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4B4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9"/>
          <p:cNvGrpSpPr/>
          <p:nvPr/>
        </p:nvGrpSpPr>
        <p:grpSpPr>
          <a:xfrm>
            <a:off x="-902269" y="3885798"/>
            <a:ext cx="3607639" cy="1436394"/>
            <a:chOff x="2045668" y="1638010"/>
            <a:chExt cx="2436771" cy="970209"/>
          </a:xfrm>
        </p:grpSpPr>
        <p:sp>
          <p:nvSpPr>
            <p:cNvPr id="316" name="Google Shape;316;p29"/>
            <p:cNvSpPr/>
            <p:nvPr/>
          </p:nvSpPr>
          <p:spPr>
            <a:xfrm>
              <a:off x="2092526" y="2530786"/>
              <a:ext cx="2389913" cy="77433"/>
            </a:xfrm>
            <a:custGeom>
              <a:rect b="b" l="l" r="r" t="t"/>
              <a:pathLst>
                <a:path extrusionOk="0" h="77433" w="2389913">
                  <a:moveTo>
                    <a:pt x="539160" y="16294"/>
                  </a:moveTo>
                  <a:cubicBezTo>
                    <a:pt x="365090" y="22771"/>
                    <a:pt x="191426" y="30462"/>
                    <a:pt x="17761" y="40583"/>
                  </a:cubicBezTo>
                  <a:cubicBezTo>
                    <a:pt x="-5718" y="41797"/>
                    <a:pt x="-6122" y="78230"/>
                    <a:pt x="17761" y="77420"/>
                  </a:cubicBezTo>
                  <a:cubicBezTo>
                    <a:pt x="327038" y="66895"/>
                    <a:pt x="636315" y="58799"/>
                    <a:pt x="945996" y="53537"/>
                  </a:cubicBezTo>
                  <a:cubicBezTo>
                    <a:pt x="1254464" y="48274"/>
                    <a:pt x="1562526" y="47464"/>
                    <a:pt x="1870993" y="50703"/>
                  </a:cubicBezTo>
                  <a:cubicBezTo>
                    <a:pt x="1957218" y="51513"/>
                    <a:pt x="2043848" y="53132"/>
                    <a:pt x="2130073" y="54751"/>
                  </a:cubicBezTo>
                  <a:cubicBezTo>
                    <a:pt x="2173388" y="55561"/>
                    <a:pt x="2216298" y="56370"/>
                    <a:pt x="2259613" y="57585"/>
                  </a:cubicBezTo>
                  <a:cubicBezTo>
                    <a:pt x="2281068" y="57989"/>
                    <a:pt x="2302928" y="59204"/>
                    <a:pt x="2324383" y="59204"/>
                  </a:cubicBezTo>
                  <a:cubicBezTo>
                    <a:pt x="2346648" y="59204"/>
                    <a:pt x="2364055" y="54751"/>
                    <a:pt x="2384296" y="45845"/>
                  </a:cubicBezTo>
                  <a:cubicBezTo>
                    <a:pt x="2391987" y="42202"/>
                    <a:pt x="2391582" y="29653"/>
                    <a:pt x="2384296" y="26009"/>
                  </a:cubicBezTo>
                  <a:cubicBezTo>
                    <a:pt x="2367698" y="17508"/>
                    <a:pt x="2353935" y="12650"/>
                    <a:pt x="2335313" y="10626"/>
                  </a:cubicBezTo>
                  <a:cubicBezTo>
                    <a:pt x="2316287" y="8602"/>
                    <a:pt x="2296856" y="9007"/>
                    <a:pt x="2277830" y="8602"/>
                  </a:cubicBezTo>
                  <a:cubicBezTo>
                    <a:pt x="2239372" y="7793"/>
                    <a:pt x="2200915" y="6983"/>
                    <a:pt x="2162863" y="6173"/>
                  </a:cubicBezTo>
                  <a:cubicBezTo>
                    <a:pt x="2084734" y="4554"/>
                    <a:pt x="2007010" y="3340"/>
                    <a:pt x="1928881" y="2530"/>
                  </a:cubicBezTo>
                  <a:cubicBezTo>
                    <a:pt x="1774243" y="506"/>
                    <a:pt x="1619200" y="-304"/>
                    <a:pt x="1464561" y="101"/>
                  </a:cubicBezTo>
                  <a:cubicBezTo>
                    <a:pt x="1155690" y="506"/>
                    <a:pt x="847222" y="4554"/>
                    <a:pt x="539160" y="16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109984" y="2371575"/>
              <a:ext cx="2297059" cy="101862"/>
            </a:xfrm>
            <a:custGeom>
              <a:rect b="b" l="l" r="r" t="t"/>
              <a:pathLst>
                <a:path extrusionOk="0" h="101862" w="2297059">
                  <a:moveTo>
                    <a:pt x="1387596" y="1031"/>
                  </a:moveTo>
                  <a:cubicBezTo>
                    <a:pt x="1093297" y="4269"/>
                    <a:pt x="798189" y="11961"/>
                    <a:pt x="504295" y="30987"/>
                  </a:cubicBezTo>
                  <a:cubicBezTo>
                    <a:pt x="421713" y="36249"/>
                    <a:pt x="339132" y="42727"/>
                    <a:pt x="256955" y="49204"/>
                  </a:cubicBezTo>
                  <a:cubicBezTo>
                    <a:pt x="216473" y="52442"/>
                    <a:pt x="175587" y="56085"/>
                    <a:pt x="135106" y="60133"/>
                  </a:cubicBezTo>
                  <a:cubicBezTo>
                    <a:pt x="93410" y="64182"/>
                    <a:pt x="50905" y="66610"/>
                    <a:pt x="9614" y="75516"/>
                  </a:cubicBezTo>
                  <a:cubicBezTo>
                    <a:pt x="-5769" y="78755"/>
                    <a:pt x="-1316" y="101019"/>
                    <a:pt x="13257" y="101424"/>
                  </a:cubicBezTo>
                  <a:cubicBezTo>
                    <a:pt x="50095" y="103044"/>
                    <a:pt x="87338" y="99805"/>
                    <a:pt x="124176" y="97781"/>
                  </a:cubicBezTo>
                  <a:cubicBezTo>
                    <a:pt x="161014" y="95757"/>
                    <a:pt x="198257" y="94138"/>
                    <a:pt x="235095" y="92114"/>
                  </a:cubicBezTo>
                  <a:cubicBezTo>
                    <a:pt x="307961" y="88065"/>
                    <a:pt x="380827" y="84017"/>
                    <a:pt x="453693" y="80779"/>
                  </a:cubicBezTo>
                  <a:cubicBezTo>
                    <a:pt x="600640" y="73897"/>
                    <a:pt x="747992" y="66206"/>
                    <a:pt x="894939" y="61348"/>
                  </a:cubicBezTo>
                  <a:cubicBezTo>
                    <a:pt x="1189238" y="51228"/>
                    <a:pt x="1483941" y="47989"/>
                    <a:pt x="1778645" y="51228"/>
                  </a:cubicBezTo>
                  <a:cubicBezTo>
                    <a:pt x="1860012" y="52037"/>
                    <a:pt x="1941379" y="53656"/>
                    <a:pt x="2022747" y="55276"/>
                  </a:cubicBezTo>
                  <a:cubicBezTo>
                    <a:pt x="2106138" y="57300"/>
                    <a:pt x="2190744" y="64182"/>
                    <a:pt x="2274135" y="60943"/>
                  </a:cubicBezTo>
                  <a:cubicBezTo>
                    <a:pt x="2305306" y="59729"/>
                    <a:pt x="2304092" y="16819"/>
                    <a:pt x="2274135" y="13580"/>
                  </a:cubicBezTo>
                  <a:cubicBezTo>
                    <a:pt x="2200864" y="5484"/>
                    <a:pt x="2125164" y="7103"/>
                    <a:pt x="2051488" y="5484"/>
                  </a:cubicBezTo>
                  <a:cubicBezTo>
                    <a:pt x="1977408" y="3864"/>
                    <a:pt x="1902922" y="2245"/>
                    <a:pt x="1828842" y="1436"/>
                  </a:cubicBezTo>
                  <a:cubicBezTo>
                    <a:pt x="1681895" y="-184"/>
                    <a:pt x="1534543" y="-588"/>
                    <a:pt x="1387596" y="1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2087682" y="2228057"/>
              <a:ext cx="2315493" cy="114419"/>
            </a:xfrm>
            <a:custGeom>
              <a:rect b="b" l="l" r="r" t="t"/>
              <a:pathLst>
                <a:path extrusionOk="0" h="114419" w="2315493">
                  <a:moveTo>
                    <a:pt x="1396944" y="10555"/>
                  </a:moveTo>
                  <a:cubicBezTo>
                    <a:pt x="1101836" y="17842"/>
                    <a:pt x="806727" y="29177"/>
                    <a:pt x="512024" y="46179"/>
                  </a:cubicBezTo>
                  <a:cubicBezTo>
                    <a:pt x="428228" y="51037"/>
                    <a:pt x="344431" y="56299"/>
                    <a:pt x="260230" y="62371"/>
                  </a:cubicBezTo>
                  <a:cubicBezTo>
                    <a:pt x="177649" y="68039"/>
                    <a:pt x="93448" y="70468"/>
                    <a:pt x="11676" y="82612"/>
                  </a:cubicBezTo>
                  <a:cubicBezTo>
                    <a:pt x="-6946" y="85446"/>
                    <a:pt x="-1683" y="113783"/>
                    <a:pt x="16129" y="114187"/>
                  </a:cubicBezTo>
                  <a:cubicBezTo>
                    <a:pt x="90209" y="115807"/>
                    <a:pt x="165100" y="108520"/>
                    <a:pt x="238775" y="105282"/>
                  </a:cubicBezTo>
                  <a:cubicBezTo>
                    <a:pt x="312856" y="102043"/>
                    <a:pt x="387342" y="98805"/>
                    <a:pt x="461422" y="95566"/>
                  </a:cubicBezTo>
                  <a:cubicBezTo>
                    <a:pt x="608774" y="89089"/>
                    <a:pt x="756126" y="84231"/>
                    <a:pt x="903882" y="78564"/>
                  </a:cubicBezTo>
                  <a:cubicBezTo>
                    <a:pt x="1198991" y="67229"/>
                    <a:pt x="1494099" y="59538"/>
                    <a:pt x="1789207" y="55895"/>
                  </a:cubicBezTo>
                  <a:cubicBezTo>
                    <a:pt x="1953156" y="53870"/>
                    <a:pt x="2117105" y="52656"/>
                    <a:pt x="2281460" y="53061"/>
                  </a:cubicBezTo>
                  <a:cubicBezTo>
                    <a:pt x="2283888" y="53061"/>
                    <a:pt x="2286317" y="53061"/>
                    <a:pt x="2288341" y="53061"/>
                  </a:cubicBezTo>
                  <a:cubicBezTo>
                    <a:pt x="2288746" y="53061"/>
                    <a:pt x="2289151" y="53061"/>
                    <a:pt x="2289556" y="53061"/>
                  </a:cubicBezTo>
                  <a:cubicBezTo>
                    <a:pt x="2289556" y="53061"/>
                    <a:pt x="2289556" y="53061"/>
                    <a:pt x="2289556" y="53061"/>
                  </a:cubicBezTo>
                  <a:cubicBezTo>
                    <a:pt x="2291985" y="53061"/>
                    <a:pt x="2294413" y="52656"/>
                    <a:pt x="2296437" y="52251"/>
                  </a:cubicBezTo>
                  <a:cubicBezTo>
                    <a:pt x="2326394" y="46584"/>
                    <a:pt x="2318702" y="30"/>
                    <a:pt x="2289556" y="30"/>
                  </a:cubicBezTo>
                  <a:cubicBezTo>
                    <a:pt x="1992018" y="-375"/>
                    <a:pt x="1694481" y="3269"/>
                    <a:pt x="1396944" y="10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2098067" y="2079622"/>
              <a:ext cx="2369709" cy="101987"/>
            </a:xfrm>
            <a:custGeom>
              <a:rect b="b" l="l" r="r" t="t"/>
              <a:pathLst>
                <a:path extrusionOk="0" h="101987" w="2369709">
                  <a:moveTo>
                    <a:pt x="1923745" y="304"/>
                  </a:moveTo>
                  <a:cubicBezTo>
                    <a:pt x="1769107" y="1518"/>
                    <a:pt x="1614468" y="7185"/>
                    <a:pt x="1460235" y="14067"/>
                  </a:cubicBezTo>
                  <a:cubicBezTo>
                    <a:pt x="1152577" y="27831"/>
                    <a:pt x="844920" y="48071"/>
                    <a:pt x="536858" y="49286"/>
                  </a:cubicBezTo>
                  <a:cubicBezTo>
                    <a:pt x="451037" y="49691"/>
                    <a:pt x="365217" y="48071"/>
                    <a:pt x="278992" y="46047"/>
                  </a:cubicBezTo>
                  <a:cubicBezTo>
                    <a:pt x="191957" y="44023"/>
                    <a:pt x="104923" y="36332"/>
                    <a:pt x="18293" y="34308"/>
                  </a:cubicBezTo>
                  <a:cubicBezTo>
                    <a:pt x="-2353" y="33903"/>
                    <a:pt x="-7615" y="67503"/>
                    <a:pt x="13435" y="70741"/>
                  </a:cubicBezTo>
                  <a:cubicBezTo>
                    <a:pt x="89135" y="83290"/>
                    <a:pt x="167264" y="87743"/>
                    <a:pt x="244178" y="92601"/>
                  </a:cubicBezTo>
                  <a:cubicBezTo>
                    <a:pt x="320688" y="97459"/>
                    <a:pt x="397197" y="99888"/>
                    <a:pt x="473707" y="101102"/>
                  </a:cubicBezTo>
                  <a:cubicBezTo>
                    <a:pt x="627940" y="103531"/>
                    <a:pt x="782579" y="100697"/>
                    <a:pt x="936812" y="95840"/>
                  </a:cubicBezTo>
                  <a:cubicBezTo>
                    <a:pt x="1244875" y="86124"/>
                    <a:pt x="1552532" y="65479"/>
                    <a:pt x="1860594" y="61430"/>
                  </a:cubicBezTo>
                  <a:cubicBezTo>
                    <a:pt x="1946819" y="60216"/>
                    <a:pt x="2032640" y="60216"/>
                    <a:pt x="2118865" y="61835"/>
                  </a:cubicBezTo>
                  <a:cubicBezTo>
                    <a:pt x="2161370" y="62645"/>
                    <a:pt x="2203875" y="63859"/>
                    <a:pt x="2245976" y="65074"/>
                  </a:cubicBezTo>
                  <a:cubicBezTo>
                    <a:pt x="2268241" y="65883"/>
                    <a:pt x="2290910" y="67098"/>
                    <a:pt x="2313175" y="67907"/>
                  </a:cubicBezTo>
                  <a:cubicBezTo>
                    <a:pt x="2337059" y="69122"/>
                    <a:pt x="2350822" y="67098"/>
                    <a:pt x="2366610" y="48881"/>
                  </a:cubicBezTo>
                  <a:cubicBezTo>
                    <a:pt x="2369444" y="45643"/>
                    <a:pt x="2371063" y="39975"/>
                    <a:pt x="2368230" y="35927"/>
                  </a:cubicBezTo>
                  <a:cubicBezTo>
                    <a:pt x="2358514" y="21354"/>
                    <a:pt x="2349608" y="12043"/>
                    <a:pt x="2330582" y="10424"/>
                  </a:cubicBezTo>
                  <a:cubicBezTo>
                    <a:pt x="2310746" y="8400"/>
                    <a:pt x="2290505" y="7995"/>
                    <a:pt x="2270669" y="7185"/>
                  </a:cubicBezTo>
                  <a:cubicBezTo>
                    <a:pt x="2231807" y="5161"/>
                    <a:pt x="2192945" y="3947"/>
                    <a:pt x="2154084" y="2733"/>
                  </a:cubicBezTo>
                  <a:cubicBezTo>
                    <a:pt x="2077169" y="304"/>
                    <a:pt x="2000659" y="-506"/>
                    <a:pt x="1923745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2098952" y="1910899"/>
              <a:ext cx="2342550" cy="86627"/>
            </a:xfrm>
            <a:custGeom>
              <a:rect b="b" l="l" r="r" t="t"/>
              <a:pathLst>
                <a:path extrusionOk="0" h="86627" w="2342550">
                  <a:moveTo>
                    <a:pt x="2209872" y="1839"/>
                  </a:moveTo>
                  <a:cubicBezTo>
                    <a:pt x="2171414" y="2649"/>
                    <a:pt x="2132957" y="3054"/>
                    <a:pt x="2094500" y="3863"/>
                  </a:cubicBezTo>
                  <a:cubicBezTo>
                    <a:pt x="2013942" y="5482"/>
                    <a:pt x="1933384" y="6697"/>
                    <a:pt x="1852422" y="8316"/>
                  </a:cubicBezTo>
                  <a:cubicBezTo>
                    <a:pt x="1692521" y="11150"/>
                    <a:pt x="1532215" y="13983"/>
                    <a:pt x="1372314" y="16817"/>
                  </a:cubicBezTo>
                  <a:cubicBezTo>
                    <a:pt x="1054537" y="22485"/>
                    <a:pt x="736759" y="30581"/>
                    <a:pt x="418981" y="37463"/>
                  </a:cubicBezTo>
                  <a:cubicBezTo>
                    <a:pt x="328708" y="39487"/>
                    <a:pt x="238435" y="41106"/>
                    <a:pt x="148161" y="43535"/>
                  </a:cubicBezTo>
                  <a:lnTo>
                    <a:pt x="82987" y="45154"/>
                  </a:lnTo>
                  <a:cubicBezTo>
                    <a:pt x="61936" y="45559"/>
                    <a:pt x="38052" y="43130"/>
                    <a:pt x="17002" y="47178"/>
                  </a:cubicBezTo>
                  <a:cubicBezTo>
                    <a:pt x="6477" y="49202"/>
                    <a:pt x="405" y="61347"/>
                    <a:pt x="0" y="71062"/>
                  </a:cubicBezTo>
                  <a:cubicBezTo>
                    <a:pt x="57078" y="100613"/>
                    <a:pt x="160711" y="79158"/>
                    <a:pt x="223861" y="78349"/>
                  </a:cubicBezTo>
                  <a:cubicBezTo>
                    <a:pt x="298347" y="77539"/>
                    <a:pt x="373237" y="76729"/>
                    <a:pt x="447723" y="75920"/>
                  </a:cubicBezTo>
                  <a:cubicBezTo>
                    <a:pt x="600742" y="74301"/>
                    <a:pt x="753356" y="73896"/>
                    <a:pt x="906375" y="72276"/>
                  </a:cubicBezTo>
                  <a:cubicBezTo>
                    <a:pt x="1210794" y="69038"/>
                    <a:pt x="1515213" y="63371"/>
                    <a:pt x="1820037" y="58918"/>
                  </a:cubicBezTo>
                  <a:cubicBezTo>
                    <a:pt x="1904238" y="57703"/>
                    <a:pt x="1988439" y="56489"/>
                    <a:pt x="2072640" y="55274"/>
                  </a:cubicBezTo>
                  <a:lnTo>
                    <a:pt x="2202585" y="53250"/>
                  </a:lnTo>
                  <a:cubicBezTo>
                    <a:pt x="2244685" y="52441"/>
                    <a:pt x="2290429" y="57703"/>
                    <a:pt x="2330101" y="42725"/>
                  </a:cubicBezTo>
                  <a:cubicBezTo>
                    <a:pt x="2346293" y="36653"/>
                    <a:pt x="2347103" y="14793"/>
                    <a:pt x="2330101" y="9126"/>
                  </a:cubicBezTo>
                  <a:cubicBezTo>
                    <a:pt x="2291644" y="-4638"/>
                    <a:pt x="2249543" y="1029"/>
                    <a:pt x="2209872" y="1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2074391" y="1746765"/>
              <a:ext cx="2341441" cy="104084"/>
            </a:xfrm>
            <a:custGeom>
              <a:rect b="b" l="l" r="r" t="t"/>
              <a:pathLst>
                <a:path extrusionOk="0" h="104084" w="2341441">
                  <a:moveTo>
                    <a:pt x="2331183" y="101608"/>
                  </a:moveTo>
                  <a:cubicBezTo>
                    <a:pt x="2342113" y="100393"/>
                    <a:pt x="2346161" y="84201"/>
                    <a:pt x="2334017" y="80963"/>
                  </a:cubicBezTo>
                  <a:cubicBezTo>
                    <a:pt x="2298393" y="71247"/>
                    <a:pt x="2260746" y="69223"/>
                    <a:pt x="2223503" y="66389"/>
                  </a:cubicBezTo>
                  <a:cubicBezTo>
                    <a:pt x="2186260" y="63556"/>
                    <a:pt x="2149422" y="60722"/>
                    <a:pt x="2112179" y="58293"/>
                  </a:cubicBezTo>
                  <a:cubicBezTo>
                    <a:pt x="2036884" y="53030"/>
                    <a:pt x="1961589" y="47768"/>
                    <a:pt x="1886294" y="42910"/>
                  </a:cubicBezTo>
                  <a:cubicBezTo>
                    <a:pt x="1735704" y="33195"/>
                    <a:pt x="1585113" y="24694"/>
                    <a:pt x="1434118" y="19026"/>
                  </a:cubicBezTo>
                  <a:cubicBezTo>
                    <a:pt x="1132533" y="7691"/>
                    <a:pt x="830543" y="810"/>
                    <a:pt x="528957" y="0"/>
                  </a:cubicBezTo>
                  <a:cubicBezTo>
                    <a:pt x="445161" y="0"/>
                    <a:pt x="361365" y="0"/>
                    <a:pt x="277569" y="810"/>
                  </a:cubicBezTo>
                  <a:cubicBezTo>
                    <a:pt x="234659" y="1214"/>
                    <a:pt x="191344" y="1619"/>
                    <a:pt x="148434" y="2024"/>
                  </a:cubicBezTo>
                  <a:cubicBezTo>
                    <a:pt x="126979" y="2429"/>
                    <a:pt x="105524" y="2429"/>
                    <a:pt x="83664" y="2834"/>
                  </a:cubicBezTo>
                  <a:cubicBezTo>
                    <a:pt x="62209" y="3238"/>
                    <a:pt x="39944" y="1619"/>
                    <a:pt x="18894" y="6477"/>
                  </a:cubicBezTo>
                  <a:cubicBezTo>
                    <a:pt x="-9848" y="12954"/>
                    <a:pt x="-4181" y="59507"/>
                    <a:pt x="24966" y="59103"/>
                  </a:cubicBezTo>
                  <a:cubicBezTo>
                    <a:pt x="60185" y="64365"/>
                    <a:pt x="98642" y="59507"/>
                    <a:pt x="133861" y="59103"/>
                  </a:cubicBezTo>
                  <a:cubicBezTo>
                    <a:pt x="171103" y="58698"/>
                    <a:pt x="207941" y="58293"/>
                    <a:pt x="245184" y="57888"/>
                  </a:cubicBezTo>
                  <a:cubicBezTo>
                    <a:pt x="320479" y="57079"/>
                    <a:pt x="396179" y="56674"/>
                    <a:pt x="471474" y="56674"/>
                  </a:cubicBezTo>
                  <a:cubicBezTo>
                    <a:pt x="621255" y="56269"/>
                    <a:pt x="771036" y="57079"/>
                    <a:pt x="920411" y="59103"/>
                  </a:cubicBezTo>
                  <a:cubicBezTo>
                    <a:pt x="1220782" y="62746"/>
                    <a:pt x="1521558" y="72057"/>
                    <a:pt x="1821524" y="83391"/>
                  </a:cubicBezTo>
                  <a:cubicBezTo>
                    <a:pt x="1906535" y="86630"/>
                    <a:pt x="1991545" y="90273"/>
                    <a:pt x="2076151" y="94321"/>
                  </a:cubicBezTo>
                  <a:cubicBezTo>
                    <a:pt x="2117847" y="96345"/>
                    <a:pt x="2159947" y="98369"/>
                    <a:pt x="2201643" y="100393"/>
                  </a:cubicBezTo>
                  <a:cubicBezTo>
                    <a:pt x="2244958" y="102418"/>
                    <a:pt x="2288678" y="106870"/>
                    <a:pt x="2331183" y="10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2045668" y="1638010"/>
              <a:ext cx="2385813" cy="68276"/>
            </a:xfrm>
            <a:custGeom>
              <a:rect b="b" l="l" r="r" t="t"/>
              <a:pathLst>
                <a:path extrusionOk="0" h="68276" w="2385813">
                  <a:moveTo>
                    <a:pt x="271883" y="671"/>
                  </a:moveTo>
                  <a:cubicBezTo>
                    <a:pt x="185658" y="1480"/>
                    <a:pt x="97813" y="-544"/>
                    <a:pt x="11993" y="7957"/>
                  </a:cubicBezTo>
                  <a:cubicBezTo>
                    <a:pt x="-4199" y="9577"/>
                    <a:pt x="-3795" y="31032"/>
                    <a:pt x="11993" y="32651"/>
                  </a:cubicBezTo>
                  <a:cubicBezTo>
                    <a:pt x="88503" y="41557"/>
                    <a:pt x="166227" y="41152"/>
                    <a:pt x="243141" y="43581"/>
                  </a:cubicBezTo>
                  <a:cubicBezTo>
                    <a:pt x="318841" y="46010"/>
                    <a:pt x="394946" y="47224"/>
                    <a:pt x="470646" y="48034"/>
                  </a:cubicBezTo>
                  <a:cubicBezTo>
                    <a:pt x="623665" y="50058"/>
                    <a:pt x="776279" y="51677"/>
                    <a:pt x="929298" y="53701"/>
                  </a:cubicBezTo>
                  <a:cubicBezTo>
                    <a:pt x="1233717" y="57344"/>
                    <a:pt x="1538136" y="60583"/>
                    <a:pt x="1842960" y="63821"/>
                  </a:cubicBezTo>
                  <a:cubicBezTo>
                    <a:pt x="2015005" y="65845"/>
                    <a:pt x="2187051" y="66655"/>
                    <a:pt x="2359096" y="68274"/>
                  </a:cubicBezTo>
                  <a:cubicBezTo>
                    <a:pt x="2394720" y="68679"/>
                    <a:pt x="2394720" y="13220"/>
                    <a:pt x="2359096" y="12815"/>
                  </a:cubicBezTo>
                  <a:cubicBezTo>
                    <a:pt x="2053462" y="9981"/>
                    <a:pt x="1747829" y="7553"/>
                    <a:pt x="1441791" y="5528"/>
                  </a:cubicBezTo>
                  <a:cubicBezTo>
                    <a:pt x="1137372" y="3504"/>
                    <a:pt x="832953" y="1885"/>
                    <a:pt x="528129" y="266"/>
                  </a:cubicBezTo>
                  <a:cubicBezTo>
                    <a:pt x="442714" y="-139"/>
                    <a:pt x="357298" y="-139"/>
                    <a:pt x="27188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9"/>
          <p:cNvGrpSpPr/>
          <p:nvPr/>
        </p:nvGrpSpPr>
        <p:grpSpPr>
          <a:xfrm rot="-5400000">
            <a:off x="5565726" y="1587325"/>
            <a:ext cx="2037609" cy="4857702"/>
            <a:chOff x="1525325" y="771525"/>
            <a:chExt cx="1830900" cy="3675900"/>
          </a:xfrm>
        </p:grpSpPr>
        <p:sp>
          <p:nvSpPr>
            <p:cNvPr id="324" name="Google Shape;324;p29"/>
            <p:cNvSpPr/>
            <p:nvPr/>
          </p:nvSpPr>
          <p:spPr>
            <a:xfrm>
              <a:off x="1525325" y="771525"/>
              <a:ext cx="1830900" cy="3675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631853" y="848877"/>
              <a:ext cx="1632300" cy="354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26" name="Google Shape;326;p29"/>
          <p:cNvSpPr txBox="1"/>
          <p:nvPr>
            <p:ph type="title"/>
          </p:nvPr>
        </p:nvSpPr>
        <p:spPr>
          <a:xfrm>
            <a:off x="477800" y="377475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Curves</a:t>
            </a:r>
            <a:endParaRPr/>
          </a:p>
        </p:txBody>
      </p:sp>
      <p:sp>
        <p:nvSpPr>
          <p:cNvPr id="327" name="Google Shape;327;p29"/>
          <p:cNvSpPr txBox="1"/>
          <p:nvPr>
            <p:ph idx="1" type="subTitle"/>
          </p:nvPr>
        </p:nvSpPr>
        <p:spPr>
          <a:xfrm>
            <a:off x="477800" y="997525"/>
            <a:ext cx="7595100" cy="1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will consider all curves up to homotopy class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Closed curves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Primitive (not powers of other curve)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Essential (not homotopic to a boundary)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each homotopy class there is a unique geodesic (shortest one)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flipH="1">
            <a:off x="7834302" y="-825943"/>
            <a:ext cx="3125936" cy="2828599"/>
            <a:chOff x="-418" y="-627057"/>
            <a:chExt cx="4061240" cy="3674937"/>
          </a:xfrm>
        </p:grpSpPr>
        <p:sp>
          <p:nvSpPr>
            <p:cNvPr id="329" name="Google Shape;329;p29"/>
            <p:cNvSpPr/>
            <p:nvPr/>
          </p:nvSpPr>
          <p:spPr>
            <a:xfrm rot="-10507386">
              <a:off x="978364" y="-504163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 flipH="1" rot="10800000">
              <a:off x="-418" y="935354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29"/>
          <p:cNvSpPr/>
          <p:nvPr/>
        </p:nvSpPr>
        <p:spPr>
          <a:xfrm flipH="1" rot="1337977">
            <a:off x="8067862" y="194112"/>
            <a:ext cx="1981215" cy="1621522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28925" l="12148" r="4870" t="25976"/>
          <a:stretch/>
        </p:blipFill>
        <p:spPr>
          <a:xfrm>
            <a:off x="4472625" y="3204700"/>
            <a:ext cx="4223800" cy="16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/>
          <p:nvPr/>
        </p:nvSpPr>
        <p:spPr>
          <a:xfrm>
            <a:off x="6085900" y="859325"/>
            <a:ext cx="1862136" cy="1622916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 rot="783">
            <a:off x="6358609" y="1434913"/>
            <a:ext cx="1316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Curves are “nice”</a:t>
            </a:r>
            <a:endParaRPr b="1" sz="12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 rot="11778">
            <a:off x="5299404" y="1482368"/>
            <a:ext cx="2977217" cy="26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40" name="Google Shape;34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 Curves:</a:t>
            </a:r>
            <a:endParaRPr/>
          </a:p>
        </p:txBody>
      </p:sp>
      <p:sp>
        <p:nvSpPr>
          <p:cNvPr id="341" name="Google Shape;341;p30"/>
          <p:cNvSpPr txBox="1"/>
          <p:nvPr>
            <p:ph idx="2" type="subTitle"/>
          </p:nvPr>
        </p:nvSpPr>
        <p:spPr>
          <a:xfrm>
            <a:off x="720000" y="2110900"/>
            <a:ext cx="38520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closed curve on a surface is said to be filling if it intersects every essential simple, non-peripheral closed curve on the surface.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 of a filling curve is a union of discs and annuli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796200" y="1466850"/>
            <a:ext cx="1304400" cy="5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0"/>
          <p:cNvSpPr/>
          <p:nvPr/>
        </p:nvSpPr>
        <p:spPr>
          <a:xfrm flipH="1" rot="-1216954">
            <a:off x="7408398" y="3320524"/>
            <a:ext cx="2156955" cy="1508781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/>
          <p:nvPr/>
        </p:nvSpPr>
        <p:spPr>
          <a:xfrm rot="11778">
            <a:off x="5449783" y="1653692"/>
            <a:ext cx="2977217" cy="26097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 rotWithShape="1">
          <a:blip r:embed="rId3">
            <a:alphaModFix/>
          </a:blip>
          <a:srcRect b="15068" l="9541" r="3721" t="24270"/>
          <a:stretch/>
        </p:blipFill>
        <p:spPr>
          <a:xfrm rot="2934">
            <a:off x="5488018" y="2064668"/>
            <a:ext cx="2929945" cy="147605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>
            <a:off x="796200" y="3144625"/>
            <a:ext cx="1304400" cy="5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Alternative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47" name="Google Shape;347;p30"/>
          <p:cNvGrpSpPr/>
          <p:nvPr/>
        </p:nvGrpSpPr>
        <p:grpSpPr>
          <a:xfrm rot="-1581866">
            <a:off x="6209701" y="1140751"/>
            <a:ext cx="253193" cy="799654"/>
            <a:chOff x="7552455" y="1245450"/>
            <a:chExt cx="374045" cy="937775"/>
          </a:xfrm>
        </p:grpSpPr>
        <p:sp>
          <p:nvSpPr>
            <p:cNvPr id="348" name="Google Shape;348;p30"/>
            <p:cNvSpPr/>
            <p:nvPr/>
          </p:nvSpPr>
          <p:spPr>
            <a:xfrm>
              <a:off x="7552455" y="1245450"/>
              <a:ext cx="297450" cy="927675"/>
            </a:xfrm>
            <a:custGeom>
              <a:rect b="b" l="l" r="r" t="t"/>
              <a:pathLst>
                <a:path extrusionOk="0" h="37107" w="11898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9" name="Google Shape;349;p30"/>
            <p:cNvSpPr/>
            <p:nvPr/>
          </p:nvSpPr>
          <p:spPr>
            <a:xfrm>
              <a:off x="7839250" y="2109750"/>
              <a:ext cx="87250" cy="68900"/>
            </a:xfrm>
            <a:custGeom>
              <a:rect b="b" l="l" r="r" t="t"/>
              <a:pathLst>
                <a:path extrusionOk="0" h="2756" w="349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0" name="Google Shape;350;p30"/>
            <p:cNvSpPr/>
            <p:nvPr/>
          </p:nvSpPr>
          <p:spPr>
            <a:xfrm>
              <a:off x="7765775" y="2109750"/>
              <a:ext cx="87250" cy="73475"/>
            </a:xfrm>
            <a:custGeom>
              <a:rect b="b" l="l" r="r" t="t"/>
              <a:pathLst>
                <a:path extrusionOk="0" h="2939" w="349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51" name="Google Shape;351;p30"/>
          <p:cNvSpPr/>
          <p:nvPr/>
        </p:nvSpPr>
        <p:spPr>
          <a:xfrm>
            <a:off x="5552100" y="595075"/>
            <a:ext cx="993000" cy="5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/>
          <p:nvPr/>
        </p:nvSpPr>
        <p:spPr>
          <a:xfrm>
            <a:off x="4198402" y="1219900"/>
            <a:ext cx="4096500" cy="30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7" name="Google Shape;357;p31"/>
          <p:cNvSpPr/>
          <p:nvPr/>
        </p:nvSpPr>
        <p:spPr>
          <a:xfrm flipH="1" rot="-4163281">
            <a:off x="7399718" y="173675"/>
            <a:ext cx="1917396" cy="1569289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538325" y="433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34B4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Teichmüller Space</a:t>
            </a:r>
            <a:endParaRPr b="1" sz="3000">
              <a:solidFill>
                <a:srgbClr val="534B4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448825" y="1312825"/>
            <a:ext cx="35223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Set of isotopy classes of marked hyperbolic structures.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Each point in Teichmüller space of 𝜮, can be denoted as (X,f ) where X is a surface with complete, finite area hyperbolic structure with geodesic boundary and f is a diffeomorphism from 𝜮 to X.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(X, f) ~ (Y, g) if  f </a:t>
            </a:r>
            <a:r>
              <a:rPr lang="en" sz="7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baseline="30000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is isotopic to an isometry.</a:t>
            </a:r>
            <a:endParaRPr sz="15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34B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4425825" y="4500175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3 different points in Teichmüller space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4327502" y="1300950"/>
            <a:ext cx="4096500" cy="300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325" y="1439475"/>
            <a:ext cx="3633848" cy="2569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32"/>
          <p:cNvCxnSpPr/>
          <p:nvPr/>
        </p:nvCxnSpPr>
        <p:spPr>
          <a:xfrm flipH="1" rot="10800000">
            <a:off x="806425" y="3304201"/>
            <a:ext cx="2940600" cy="11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Class Group</a:t>
            </a: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720000" y="1288050"/>
            <a:ext cx="39573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of orientation preserving isometries up to isotopy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MCG :=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Diffeo</a:t>
            </a:r>
            <a:r>
              <a:rPr baseline="30000"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𝜮)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/ ~</a:t>
            </a:r>
            <a:endParaRPr sz="15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f ~ g if</a:t>
            </a:r>
            <a:r>
              <a:rPr lang="en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f </a:t>
            </a:r>
            <a:r>
              <a:rPr lang="en" sz="7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baseline="30000"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-1 </a:t>
            </a:r>
            <a:r>
              <a:rPr lang="en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is isotopic to identity</a:t>
            </a:r>
            <a:endParaRPr sz="16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5008050" y="1500300"/>
            <a:ext cx="3734700" cy="16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Easy example: Dehn twists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b="16492" l="0" r="0" t="0"/>
          <a:stretch/>
        </p:blipFill>
        <p:spPr>
          <a:xfrm>
            <a:off x="5143500" y="1936850"/>
            <a:ext cx="3476075" cy="1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/>
        </p:nvSpPr>
        <p:spPr>
          <a:xfrm>
            <a:off x="2201025" y="3467175"/>
            <a:ext cx="61431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The MCG acts naturally on the Teichmüller space.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lang="en" sz="500"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(X,f)            (X,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f </a:t>
            </a:r>
            <a:r>
              <a:rPr lang="en" sz="7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baseline="30000" lang="en" sz="15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baseline="30000" lang="en" sz="15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Acts by “unmarking”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3" name="Google Shape;373;p32"/>
          <p:cNvCxnSpPr/>
          <p:nvPr/>
        </p:nvCxnSpPr>
        <p:spPr>
          <a:xfrm>
            <a:off x="4572000" y="4155225"/>
            <a:ext cx="9879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Moduli Space</a:t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674575" y="1143375"/>
            <a:ext cx="7965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Moduli space Mg is the quotient of Teichmüller space under the action of MCG.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Two points (X, f) and (X, g) that map to the same point in moduli space differ by the action of the mapping class  g</a:t>
            </a:r>
            <a:r>
              <a:rPr baseline="30000" lang="en" sz="1300">
                <a:latin typeface="Roboto Mono"/>
                <a:ea typeface="Roboto Mono"/>
                <a:cs typeface="Roboto Mono"/>
                <a:sym typeface="Roboto Mono"/>
              </a:rPr>
              <a:t>−1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◦ f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 rotWithShape="1">
          <a:blip r:embed="rId3">
            <a:alphaModFix/>
          </a:blip>
          <a:srcRect b="8775" l="0" r="0" t="14449"/>
          <a:stretch/>
        </p:blipFill>
        <p:spPr>
          <a:xfrm>
            <a:off x="4645100" y="2305575"/>
            <a:ext cx="3778898" cy="20514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 b="13008" l="0" r="0" t="7234"/>
          <a:stretch/>
        </p:blipFill>
        <p:spPr>
          <a:xfrm>
            <a:off x="720000" y="2305575"/>
            <a:ext cx="3637724" cy="205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33"/>
          <p:cNvSpPr txBox="1"/>
          <p:nvPr/>
        </p:nvSpPr>
        <p:spPr>
          <a:xfrm>
            <a:off x="777713" y="4286925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3 different points in Teichmüller space</a:t>
            </a:r>
            <a:endParaRPr>
              <a:solidFill>
                <a:schemeClr val="accent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4773400" y="4286925"/>
            <a:ext cx="352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2 different points in Moduli space</a:t>
            </a:r>
            <a:endParaRPr>
              <a:solidFill>
                <a:schemeClr val="accent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  <p:grpSp>
        <p:nvGrpSpPr>
          <p:cNvPr id="384" name="Google Shape;384;p33"/>
          <p:cNvGrpSpPr/>
          <p:nvPr/>
        </p:nvGrpSpPr>
        <p:grpSpPr>
          <a:xfrm flipH="1">
            <a:off x="8640480" y="1381692"/>
            <a:ext cx="2896554" cy="3761806"/>
            <a:chOff x="-203523" y="1010941"/>
            <a:chExt cx="3175350" cy="4124335"/>
          </a:xfrm>
        </p:grpSpPr>
        <p:sp>
          <p:nvSpPr>
            <p:cNvPr id="385" name="Google Shape;385;p33"/>
            <p:cNvSpPr/>
            <p:nvPr/>
          </p:nvSpPr>
          <p:spPr>
            <a:xfrm rot="-10507386">
              <a:off x="-110632" y="1133835"/>
              <a:ext cx="2989567" cy="2312598"/>
            </a:xfrm>
            <a:custGeom>
              <a:rect b="b" l="l" r="r" t="t"/>
              <a:pathLst>
                <a:path extrusionOk="0" h="1572850" w="2033272">
                  <a:moveTo>
                    <a:pt x="407950" y="1550837"/>
                  </a:moveTo>
                  <a:cubicBezTo>
                    <a:pt x="677960" y="1556099"/>
                    <a:pt x="947565" y="1562172"/>
                    <a:pt x="1217575" y="1565815"/>
                  </a:cubicBezTo>
                  <a:cubicBezTo>
                    <a:pt x="1353592" y="1567434"/>
                    <a:pt x="1490014" y="1569053"/>
                    <a:pt x="1626031" y="1571077"/>
                  </a:cubicBezTo>
                  <a:cubicBezTo>
                    <a:pt x="1760429" y="1572697"/>
                    <a:pt x="1894826" y="1575125"/>
                    <a:pt x="2029224" y="1568244"/>
                  </a:cubicBezTo>
                  <a:cubicBezTo>
                    <a:pt x="2030438" y="1568244"/>
                    <a:pt x="2032058" y="1568244"/>
                    <a:pt x="2033272" y="1568244"/>
                  </a:cubicBezTo>
                  <a:lnTo>
                    <a:pt x="2033272" y="0"/>
                  </a:lnTo>
                  <a:lnTo>
                    <a:pt x="59407" y="0"/>
                  </a:lnTo>
                  <a:cubicBezTo>
                    <a:pt x="46048" y="149781"/>
                    <a:pt x="35118" y="299966"/>
                    <a:pt x="26212" y="450152"/>
                  </a:cubicBezTo>
                  <a:cubicBezTo>
                    <a:pt x="10424" y="719757"/>
                    <a:pt x="1923" y="850106"/>
                    <a:pt x="304" y="1120116"/>
                  </a:cubicBezTo>
                  <a:cubicBezTo>
                    <a:pt x="-101" y="1186505"/>
                    <a:pt x="-101" y="1252895"/>
                    <a:pt x="304" y="1319689"/>
                  </a:cubicBezTo>
                  <a:cubicBezTo>
                    <a:pt x="2328" y="1580793"/>
                    <a:pt x="200281" y="1546789"/>
                    <a:pt x="407950" y="1550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 flipH="1" rot="10800000">
              <a:off x="-418" y="3022750"/>
              <a:ext cx="2693284" cy="2112527"/>
            </a:xfrm>
            <a:custGeom>
              <a:rect b="b" l="l" r="r" t="t"/>
              <a:pathLst>
                <a:path extrusionOk="0" h="1408351" w="1795523">
                  <a:moveTo>
                    <a:pt x="603575" y="1408343"/>
                  </a:moveTo>
                  <a:cubicBezTo>
                    <a:pt x="835533" y="1408748"/>
                    <a:pt x="1568649" y="1395389"/>
                    <a:pt x="1699403" y="1382030"/>
                  </a:cubicBezTo>
                  <a:cubicBezTo>
                    <a:pt x="1711143" y="1380816"/>
                    <a:pt x="1725311" y="1371910"/>
                    <a:pt x="1726930" y="1358956"/>
                  </a:cubicBezTo>
                  <a:cubicBezTo>
                    <a:pt x="1749600" y="1158169"/>
                    <a:pt x="1760530" y="927830"/>
                    <a:pt x="1773079" y="726234"/>
                  </a:cubicBezTo>
                  <a:cubicBezTo>
                    <a:pt x="1786033" y="524637"/>
                    <a:pt x="1794129" y="322231"/>
                    <a:pt x="1795344" y="120229"/>
                  </a:cubicBezTo>
                  <a:cubicBezTo>
                    <a:pt x="1795748" y="80153"/>
                    <a:pt x="1795344" y="40076"/>
                    <a:pt x="1795344" y="0"/>
                  </a:cubicBezTo>
                  <a:lnTo>
                    <a:pt x="0" y="0"/>
                  </a:lnTo>
                  <a:lnTo>
                    <a:pt x="0" y="1389721"/>
                  </a:lnTo>
                  <a:cubicBezTo>
                    <a:pt x="200787" y="1401866"/>
                    <a:pt x="402384" y="1407938"/>
                    <a:pt x="603575" y="14083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3"/>
          <p:cNvSpPr/>
          <p:nvPr/>
        </p:nvSpPr>
        <p:spPr>
          <a:xfrm flipH="1" rot="4495153">
            <a:off x="7473755" y="-66797"/>
            <a:ext cx="2282139" cy="1596346"/>
          </a:xfrm>
          <a:custGeom>
            <a:rect b="b" l="l" r="r" t="t"/>
            <a:pathLst>
              <a:path extrusionOk="0" h="1230633" w="1759315">
                <a:moveTo>
                  <a:pt x="24289" y="118610"/>
                </a:moveTo>
                <a:cubicBezTo>
                  <a:pt x="83391" y="326279"/>
                  <a:pt x="257056" y="516946"/>
                  <a:pt x="477679" y="547307"/>
                </a:cubicBezTo>
                <a:cubicBezTo>
                  <a:pt x="536781" y="555403"/>
                  <a:pt x="596289" y="553379"/>
                  <a:pt x="655796" y="555808"/>
                </a:cubicBezTo>
                <a:cubicBezTo>
                  <a:pt x="713280" y="557832"/>
                  <a:pt x="773192" y="563904"/>
                  <a:pt x="823389" y="594265"/>
                </a:cubicBezTo>
                <a:cubicBezTo>
                  <a:pt x="902732" y="642033"/>
                  <a:pt x="929045" y="735140"/>
                  <a:pt x="946047" y="820150"/>
                </a:cubicBezTo>
                <a:cubicBezTo>
                  <a:pt x="964264" y="910019"/>
                  <a:pt x="973169" y="1005150"/>
                  <a:pt x="1016079" y="1087326"/>
                </a:cubicBezTo>
                <a:cubicBezTo>
                  <a:pt x="1037130" y="1127403"/>
                  <a:pt x="1067491" y="1162621"/>
                  <a:pt x="1105543" y="1187315"/>
                </a:cubicBezTo>
                <a:cubicBezTo>
                  <a:pt x="1154526" y="1218891"/>
                  <a:pt x="1214033" y="1230225"/>
                  <a:pt x="1271921" y="1230630"/>
                </a:cubicBezTo>
                <a:cubicBezTo>
                  <a:pt x="1388912" y="1231035"/>
                  <a:pt x="1506712" y="1190149"/>
                  <a:pt x="1608725" y="1135094"/>
                </a:cubicBezTo>
                <a:cubicBezTo>
                  <a:pt x="1662160" y="1105948"/>
                  <a:pt x="1712357" y="1071539"/>
                  <a:pt x="1759315" y="1033081"/>
                </a:cubicBezTo>
                <a:lnTo>
                  <a:pt x="1759315" y="988957"/>
                </a:lnTo>
                <a:cubicBezTo>
                  <a:pt x="1732598" y="1010412"/>
                  <a:pt x="1704665" y="1030653"/>
                  <a:pt x="1676329" y="1050084"/>
                </a:cubicBezTo>
                <a:cubicBezTo>
                  <a:pt x="1584436" y="1112020"/>
                  <a:pt x="1482424" y="1158978"/>
                  <a:pt x="1373529" y="1180433"/>
                </a:cubicBezTo>
                <a:cubicBezTo>
                  <a:pt x="1273135" y="1200269"/>
                  <a:pt x="1154930" y="1197031"/>
                  <a:pt x="1082874" y="1113639"/>
                </a:cubicBezTo>
                <a:cubicBezTo>
                  <a:pt x="1029438" y="1051298"/>
                  <a:pt x="1015270" y="963049"/>
                  <a:pt x="1001506" y="884920"/>
                </a:cubicBezTo>
                <a:cubicBezTo>
                  <a:pt x="986933" y="802743"/>
                  <a:pt x="975193" y="715304"/>
                  <a:pt x="931473" y="642437"/>
                </a:cubicBezTo>
                <a:cubicBezTo>
                  <a:pt x="879253" y="555403"/>
                  <a:pt x="789384" y="519779"/>
                  <a:pt x="691825" y="511278"/>
                </a:cubicBezTo>
                <a:cubicBezTo>
                  <a:pt x="586169" y="502372"/>
                  <a:pt x="480917" y="514112"/>
                  <a:pt x="380928" y="470797"/>
                </a:cubicBezTo>
                <a:cubicBezTo>
                  <a:pt x="289036" y="431125"/>
                  <a:pt x="213336" y="360688"/>
                  <a:pt x="159092" y="277297"/>
                </a:cubicBezTo>
                <a:cubicBezTo>
                  <a:pt x="103632" y="191476"/>
                  <a:pt x="74081" y="97155"/>
                  <a:pt x="63556" y="0"/>
                </a:cubicBezTo>
                <a:lnTo>
                  <a:pt x="0" y="0"/>
                </a:lnTo>
                <a:cubicBezTo>
                  <a:pt x="5263" y="40076"/>
                  <a:pt x="12954" y="79748"/>
                  <a:pt x="24289" y="1186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/>
          <p:nvPr/>
        </p:nvSpPr>
        <p:spPr>
          <a:xfrm rot="10332591">
            <a:off x="8280321" y="4031561"/>
            <a:ext cx="1982501" cy="1622574"/>
          </a:xfrm>
          <a:custGeom>
            <a:rect b="b" l="l" r="r" t="t"/>
            <a:pathLst>
              <a:path extrusionOk="0" h="1047296" w="1279612">
                <a:moveTo>
                  <a:pt x="1279612" y="0"/>
                </a:moveTo>
                <a:lnTo>
                  <a:pt x="1221724" y="0"/>
                </a:lnTo>
                <a:cubicBezTo>
                  <a:pt x="1180029" y="64365"/>
                  <a:pt x="1120926" y="116586"/>
                  <a:pt x="1090565" y="187833"/>
                </a:cubicBezTo>
                <a:cubicBezTo>
                  <a:pt x="1009198" y="377285"/>
                  <a:pt x="1160598" y="552164"/>
                  <a:pt x="1202698" y="729472"/>
                </a:cubicBezTo>
                <a:cubicBezTo>
                  <a:pt x="1222129" y="810030"/>
                  <a:pt x="1217676" y="904351"/>
                  <a:pt x="1141571" y="953738"/>
                </a:cubicBezTo>
                <a:cubicBezTo>
                  <a:pt x="1075587" y="996648"/>
                  <a:pt x="991791" y="1003125"/>
                  <a:pt x="915281" y="1005554"/>
                </a:cubicBezTo>
                <a:cubicBezTo>
                  <a:pt x="731496" y="1012031"/>
                  <a:pt x="546497" y="973169"/>
                  <a:pt x="380119" y="895041"/>
                </a:cubicBezTo>
                <a:cubicBezTo>
                  <a:pt x="338828" y="875609"/>
                  <a:pt x="299156" y="853750"/>
                  <a:pt x="260294" y="829866"/>
                </a:cubicBezTo>
                <a:cubicBezTo>
                  <a:pt x="221432" y="806386"/>
                  <a:pt x="183380" y="780883"/>
                  <a:pt x="141684" y="762667"/>
                </a:cubicBezTo>
                <a:cubicBezTo>
                  <a:pt x="97965" y="743641"/>
                  <a:pt x="47363" y="733115"/>
                  <a:pt x="0" y="740807"/>
                </a:cubicBezTo>
                <a:lnTo>
                  <a:pt x="0" y="771168"/>
                </a:lnTo>
                <a:cubicBezTo>
                  <a:pt x="40886" y="764286"/>
                  <a:pt x="86630" y="773597"/>
                  <a:pt x="122658" y="790194"/>
                </a:cubicBezTo>
                <a:cubicBezTo>
                  <a:pt x="164759" y="809625"/>
                  <a:pt x="202811" y="836343"/>
                  <a:pt x="242078" y="861441"/>
                </a:cubicBezTo>
                <a:cubicBezTo>
                  <a:pt x="280940" y="886135"/>
                  <a:pt x="322231" y="908399"/>
                  <a:pt x="363926" y="928235"/>
                </a:cubicBezTo>
                <a:cubicBezTo>
                  <a:pt x="533138" y="1008388"/>
                  <a:pt x="720161" y="1048869"/>
                  <a:pt x="907590" y="1047250"/>
                </a:cubicBezTo>
                <a:cubicBezTo>
                  <a:pt x="988552" y="1046440"/>
                  <a:pt x="1075587" y="1041178"/>
                  <a:pt x="1148858" y="1002721"/>
                </a:cubicBezTo>
                <a:cubicBezTo>
                  <a:pt x="1182457" y="984909"/>
                  <a:pt x="1212009" y="959001"/>
                  <a:pt x="1231440" y="926211"/>
                </a:cubicBezTo>
                <a:cubicBezTo>
                  <a:pt x="1255324" y="885730"/>
                  <a:pt x="1262205" y="837152"/>
                  <a:pt x="1259777" y="791004"/>
                </a:cubicBezTo>
                <a:cubicBezTo>
                  <a:pt x="1254514" y="693039"/>
                  <a:pt x="1210794" y="604385"/>
                  <a:pt x="1172742" y="516136"/>
                </a:cubicBezTo>
                <a:cubicBezTo>
                  <a:pt x="1135904" y="431530"/>
                  <a:pt x="1100280" y="333566"/>
                  <a:pt x="1124569" y="240863"/>
                </a:cubicBezTo>
                <a:cubicBezTo>
                  <a:pt x="1146429" y="156258"/>
                  <a:pt x="1217271" y="96750"/>
                  <a:pt x="1264634" y="25908"/>
                </a:cubicBezTo>
                <a:cubicBezTo>
                  <a:pt x="1269492" y="17407"/>
                  <a:pt x="1274755" y="8501"/>
                  <a:pt x="1279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xtile Restoration Business Plan by Slidesgo">
  <a:themeElements>
    <a:clrScheme name="Simple Light">
      <a:dk1>
        <a:srgbClr val="534B42"/>
      </a:dk1>
      <a:lt1>
        <a:srgbClr val="E1D5C3"/>
      </a:lt1>
      <a:dk2>
        <a:srgbClr val="FFFCF6"/>
      </a:dk2>
      <a:lt2>
        <a:srgbClr val="D5AF72"/>
      </a:lt2>
      <a:accent1>
        <a:srgbClr val="A36F4F"/>
      </a:accent1>
      <a:accent2>
        <a:srgbClr val="73675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34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